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7A3D3D-2324-1ADE-57A2-AA475C77E858}" v="642" dt="2024-05-15T03:09:44.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DFB358-EB1C-424F-844E-16B9A465820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0974AA09-B729-4961-9137-DEB95FD506BD}">
      <dgm:prSet/>
      <dgm:spPr/>
      <dgm:t>
        <a:bodyPr/>
        <a:lstStyle/>
        <a:p>
          <a:r>
            <a:rPr lang="en-US"/>
            <a:t>There have been regulations from the Justice Department that require accessible content on websites and mobile applications (per the Americans with Disabilities Act) for many years.  The Justice Department has just published (April 2024) specific rules for compliance with those regulations.  This provides useful guidance, and it also sets in motion a 2-year timeline for compliance.</a:t>
          </a:r>
        </a:p>
      </dgm:t>
    </dgm:pt>
    <dgm:pt modelId="{27794D7E-B0C6-4D79-B4D1-0FCC0D560533}" type="parTrans" cxnId="{5B887B33-30B9-4C8E-815A-A9AA8BF0D094}">
      <dgm:prSet/>
      <dgm:spPr/>
      <dgm:t>
        <a:bodyPr/>
        <a:lstStyle/>
        <a:p>
          <a:endParaRPr lang="en-US"/>
        </a:p>
      </dgm:t>
    </dgm:pt>
    <dgm:pt modelId="{1C9F2943-E8F5-45E2-A078-0F2D23C6FFFF}" type="sibTrans" cxnId="{5B887B33-30B9-4C8E-815A-A9AA8BF0D094}">
      <dgm:prSet/>
      <dgm:spPr/>
      <dgm:t>
        <a:bodyPr/>
        <a:lstStyle/>
        <a:p>
          <a:endParaRPr lang="en-US"/>
        </a:p>
      </dgm:t>
    </dgm:pt>
    <dgm:pt modelId="{F1CBB082-8C12-49A2-BEB6-55562C1D6AF6}">
      <dgm:prSet/>
      <dgm:spPr/>
      <dgm:t>
        <a:bodyPr/>
        <a:lstStyle/>
        <a:p>
          <a:r>
            <a:rPr lang="en-US"/>
            <a:t>Meeting these standards are a legal requirement, but they are also part and parcel of our district and college missions to promote equitable access, support, and success to our diverse students.  Accessiblity of our web content, both instructional and broadly informational, is foundational to our goals and our mission.  To be equitably served by us, our students and community members must be able to access our content equitably.</a:t>
          </a:r>
        </a:p>
      </dgm:t>
    </dgm:pt>
    <dgm:pt modelId="{A4D1A6DB-42D2-48AA-85BF-BD7DFDD1498B}" type="parTrans" cxnId="{606BAD5E-BFC6-4577-817A-FC646C76DF93}">
      <dgm:prSet/>
      <dgm:spPr/>
      <dgm:t>
        <a:bodyPr/>
        <a:lstStyle/>
        <a:p>
          <a:endParaRPr lang="en-US"/>
        </a:p>
      </dgm:t>
    </dgm:pt>
    <dgm:pt modelId="{5B62D73F-11CF-4941-A34B-F3A6E54E8AB1}" type="sibTrans" cxnId="{606BAD5E-BFC6-4577-817A-FC646C76DF93}">
      <dgm:prSet/>
      <dgm:spPr/>
      <dgm:t>
        <a:bodyPr/>
        <a:lstStyle/>
        <a:p>
          <a:endParaRPr lang="en-US"/>
        </a:p>
      </dgm:t>
    </dgm:pt>
    <dgm:pt modelId="{F83530EB-EF5A-40DC-A252-A77E0F1951A0}" type="pres">
      <dgm:prSet presAssocID="{FFDFB358-EB1C-424F-844E-16B9A465820D}" presName="vert0" presStyleCnt="0">
        <dgm:presLayoutVars>
          <dgm:dir/>
          <dgm:animOne val="branch"/>
          <dgm:animLvl val="lvl"/>
        </dgm:presLayoutVars>
      </dgm:prSet>
      <dgm:spPr/>
    </dgm:pt>
    <dgm:pt modelId="{6FBD1DF0-B5EC-4E0B-A52F-A5C7C183DF16}" type="pres">
      <dgm:prSet presAssocID="{0974AA09-B729-4961-9137-DEB95FD506BD}" presName="thickLine" presStyleLbl="alignNode1" presStyleIdx="0" presStyleCnt="2"/>
      <dgm:spPr/>
    </dgm:pt>
    <dgm:pt modelId="{C3707F1D-99D4-470E-929B-E6E82381C05F}" type="pres">
      <dgm:prSet presAssocID="{0974AA09-B729-4961-9137-DEB95FD506BD}" presName="horz1" presStyleCnt="0"/>
      <dgm:spPr/>
    </dgm:pt>
    <dgm:pt modelId="{52A4A5E4-06F6-4FC5-A3ED-B4A4442AE57A}" type="pres">
      <dgm:prSet presAssocID="{0974AA09-B729-4961-9137-DEB95FD506BD}" presName="tx1" presStyleLbl="revTx" presStyleIdx="0" presStyleCnt="2"/>
      <dgm:spPr/>
    </dgm:pt>
    <dgm:pt modelId="{EC7167BA-023C-450F-B1CA-9A8A19E16536}" type="pres">
      <dgm:prSet presAssocID="{0974AA09-B729-4961-9137-DEB95FD506BD}" presName="vert1" presStyleCnt="0"/>
      <dgm:spPr/>
    </dgm:pt>
    <dgm:pt modelId="{28B6DC06-1910-48F7-8F8B-37B399880D3B}" type="pres">
      <dgm:prSet presAssocID="{F1CBB082-8C12-49A2-BEB6-55562C1D6AF6}" presName="thickLine" presStyleLbl="alignNode1" presStyleIdx="1" presStyleCnt="2"/>
      <dgm:spPr/>
    </dgm:pt>
    <dgm:pt modelId="{AD859BE7-C338-44E1-824E-0ADAEA2BAC90}" type="pres">
      <dgm:prSet presAssocID="{F1CBB082-8C12-49A2-BEB6-55562C1D6AF6}" presName="horz1" presStyleCnt="0"/>
      <dgm:spPr/>
    </dgm:pt>
    <dgm:pt modelId="{856FCE09-7209-4A4B-89BF-FCD890F30846}" type="pres">
      <dgm:prSet presAssocID="{F1CBB082-8C12-49A2-BEB6-55562C1D6AF6}" presName="tx1" presStyleLbl="revTx" presStyleIdx="1" presStyleCnt="2"/>
      <dgm:spPr/>
    </dgm:pt>
    <dgm:pt modelId="{AD72480D-01F8-4C22-9D93-B8C7213561FE}" type="pres">
      <dgm:prSet presAssocID="{F1CBB082-8C12-49A2-BEB6-55562C1D6AF6}" presName="vert1" presStyleCnt="0"/>
      <dgm:spPr/>
    </dgm:pt>
  </dgm:ptLst>
  <dgm:cxnLst>
    <dgm:cxn modelId="{648ABC10-0C4B-4086-AB55-1F569A28DF28}" type="presOf" srcId="{0974AA09-B729-4961-9137-DEB95FD506BD}" destId="{52A4A5E4-06F6-4FC5-A3ED-B4A4442AE57A}" srcOrd="0" destOrd="0" presId="urn:microsoft.com/office/officeart/2008/layout/LinedList"/>
    <dgm:cxn modelId="{1305FF2F-AF64-4B29-8228-DD80C3E464F3}" type="presOf" srcId="{F1CBB082-8C12-49A2-BEB6-55562C1D6AF6}" destId="{856FCE09-7209-4A4B-89BF-FCD890F30846}" srcOrd="0" destOrd="0" presId="urn:microsoft.com/office/officeart/2008/layout/LinedList"/>
    <dgm:cxn modelId="{5B887B33-30B9-4C8E-815A-A9AA8BF0D094}" srcId="{FFDFB358-EB1C-424F-844E-16B9A465820D}" destId="{0974AA09-B729-4961-9137-DEB95FD506BD}" srcOrd="0" destOrd="0" parTransId="{27794D7E-B0C6-4D79-B4D1-0FCC0D560533}" sibTransId="{1C9F2943-E8F5-45E2-A078-0F2D23C6FFFF}"/>
    <dgm:cxn modelId="{606BAD5E-BFC6-4577-817A-FC646C76DF93}" srcId="{FFDFB358-EB1C-424F-844E-16B9A465820D}" destId="{F1CBB082-8C12-49A2-BEB6-55562C1D6AF6}" srcOrd="1" destOrd="0" parTransId="{A4D1A6DB-42D2-48AA-85BF-BD7DFDD1498B}" sibTransId="{5B62D73F-11CF-4941-A34B-F3A6E54E8AB1}"/>
    <dgm:cxn modelId="{1C3041A8-B580-45F8-87A0-753E389B1664}" type="presOf" srcId="{FFDFB358-EB1C-424F-844E-16B9A465820D}" destId="{F83530EB-EF5A-40DC-A252-A77E0F1951A0}" srcOrd="0" destOrd="0" presId="urn:microsoft.com/office/officeart/2008/layout/LinedList"/>
    <dgm:cxn modelId="{9CB7DFDA-5F88-401F-A417-D2C18A01D948}" type="presParOf" srcId="{F83530EB-EF5A-40DC-A252-A77E0F1951A0}" destId="{6FBD1DF0-B5EC-4E0B-A52F-A5C7C183DF16}" srcOrd="0" destOrd="0" presId="urn:microsoft.com/office/officeart/2008/layout/LinedList"/>
    <dgm:cxn modelId="{BC97A3D6-296E-4C08-8A20-936CB87E092F}" type="presParOf" srcId="{F83530EB-EF5A-40DC-A252-A77E0F1951A0}" destId="{C3707F1D-99D4-470E-929B-E6E82381C05F}" srcOrd="1" destOrd="0" presId="urn:microsoft.com/office/officeart/2008/layout/LinedList"/>
    <dgm:cxn modelId="{77199B1B-1A7B-41A5-9F0A-76B8BB149D94}" type="presParOf" srcId="{C3707F1D-99D4-470E-929B-E6E82381C05F}" destId="{52A4A5E4-06F6-4FC5-A3ED-B4A4442AE57A}" srcOrd="0" destOrd="0" presId="urn:microsoft.com/office/officeart/2008/layout/LinedList"/>
    <dgm:cxn modelId="{B0E1376C-C1FE-437B-874E-FAB719412CDA}" type="presParOf" srcId="{C3707F1D-99D4-470E-929B-E6E82381C05F}" destId="{EC7167BA-023C-450F-B1CA-9A8A19E16536}" srcOrd="1" destOrd="0" presId="urn:microsoft.com/office/officeart/2008/layout/LinedList"/>
    <dgm:cxn modelId="{029CF30D-D481-4AB7-9ACF-3CD47D72C714}" type="presParOf" srcId="{F83530EB-EF5A-40DC-A252-A77E0F1951A0}" destId="{28B6DC06-1910-48F7-8F8B-37B399880D3B}" srcOrd="2" destOrd="0" presId="urn:microsoft.com/office/officeart/2008/layout/LinedList"/>
    <dgm:cxn modelId="{39591673-8275-4988-8D47-8E841D913AFB}" type="presParOf" srcId="{F83530EB-EF5A-40DC-A252-A77E0F1951A0}" destId="{AD859BE7-C338-44E1-824E-0ADAEA2BAC90}" srcOrd="3" destOrd="0" presId="urn:microsoft.com/office/officeart/2008/layout/LinedList"/>
    <dgm:cxn modelId="{98CF4F35-29A5-44FA-9F1A-631699231CA4}" type="presParOf" srcId="{AD859BE7-C338-44E1-824E-0ADAEA2BAC90}" destId="{856FCE09-7209-4A4B-89BF-FCD890F30846}" srcOrd="0" destOrd="0" presId="urn:microsoft.com/office/officeart/2008/layout/LinedList"/>
    <dgm:cxn modelId="{C15C9EE1-E7DD-4D5E-A80D-047B0DBA6421}" type="presParOf" srcId="{AD859BE7-C338-44E1-824E-0ADAEA2BAC90}" destId="{AD72480D-01F8-4C22-9D93-B8C7213561F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D1DF0-B5EC-4E0B-A52F-A5C7C183DF16}">
      <dsp:nvSpPr>
        <dsp:cNvPr id="0" name=""/>
        <dsp:cNvSpPr/>
      </dsp:nvSpPr>
      <dsp:spPr>
        <a:xfrm>
          <a:off x="0" y="0"/>
          <a:ext cx="812484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A4A5E4-06F6-4FC5-A3ED-B4A4442AE57A}">
      <dsp:nvSpPr>
        <dsp:cNvPr id="0" name=""/>
        <dsp:cNvSpPr/>
      </dsp:nvSpPr>
      <dsp:spPr>
        <a:xfrm>
          <a:off x="0" y="0"/>
          <a:ext cx="8124846" cy="2578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There have been regulations from the Justice Department that require accessible content on websites and mobile applications (per the Americans with Disabilities Act) for many years.  The Justice Department has just published (April 2024) specific rules for compliance with those regulations.  This provides useful guidance, and it also sets in motion a 2-year timeline for compliance.</a:t>
          </a:r>
        </a:p>
      </dsp:txBody>
      <dsp:txXfrm>
        <a:off x="0" y="0"/>
        <a:ext cx="8124846" cy="2578524"/>
      </dsp:txXfrm>
    </dsp:sp>
    <dsp:sp modelId="{28B6DC06-1910-48F7-8F8B-37B399880D3B}">
      <dsp:nvSpPr>
        <dsp:cNvPr id="0" name=""/>
        <dsp:cNvSpPr/>
      </dsp:nvSpPr>
      <dsp:spPr>
        <a:xfrm>
          <a:off x="0" y="2578524"/>
          <a:ext cx="8124846" cy="0"/>
        </a:xfrm>
        <a:prstGeom prst="line">
          <a:avLst/>
        </a:prstGeom>
        <a:solidFill>
          <a:schemeClr val="accent2">
            <a:hueOff val="-8056765"/>
            <a:satOff val="-14407"/>
            <a:lumOff val="21568"/>
            <a:alphaOff val="0"/>
          </a:schemeClr>
        </a:solidFill>
        <a:ln w="12700" cap="flat" cmpd="sng" algn="ctr">
          <a:solidFill>
            <a:schemeClr val="accent2">
              <a:hueOff val="-8056765"/>
              <a:satOff val="-14407"/>
              <a:lumOff val="215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6FCE09-7209-4A4B-89BF-FCD890F30846}">
      <dsp:nvSpPr>
        <dsp:cNvPr id="0" name=""/>
        <dsp:cNvSpPr/>
      </dsp:nvSpPr>
      <dsp:spPr>
        <a:xfrm>
          <a:off x="0" y="2578524"/>
          <a:ext cx="8124846" cy="2578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Meeting these standards are a legal requirement, but they are also part and parcel of our district and college missions to promote equitable access, support, and success to our diverse students.  Accessiblity of our web content, both instructional and broadly informational, is foundational to our goals and our mission.  To be equitably served by us, our students and community members must be able to access our content equitably.</a:t>
          </a:r>
        </a:p>
      </dsp:txBody>
      <dsp:txXfrm>
        <a:off x="0" y="2578524"/>
        <a:ext cx="8124846" cy="257852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C43A76A3-ADC8-4477-8FC1-B9DD55D84908}" type="datetime1">
              <a:rPr lang="en-US" smtClean="0"/>
              <a:t>5/14/2024</a:t>
            </a:fld>
            <a:endParaRPr lang="en-US" dirty="0"/>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a:t>
            </a:fld>
            <a:endParaRPr lang="en-US" dirty="0"/>
          </a:p>
        </p:txBody>
      </p:sp>
    </p:spTree>
    <p:extLst>
      <p:ext uri="{BB962C8B-B14F-4D97-AF65-F5344CB8AC3E}">
        <p14:creationId xmlns:p14="http://schemas.microsoft.com/office/powerpoint/2010/main" val="210367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D6762538-DC4D-4667-96E5-B3278DDF8B12}" type="datetime1">
              <a:rPr lang="en-US" smtClean="0"/>
              <a:t>5/14/2024</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795698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05880548-5C08-4BE3-B63E-F2BB63B0B00C}" type="datetime1">
              <a:rPr lang="en-US" smtClean="0"/>
              <a:t>5/14/2024</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941869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DE7F49BE-398D-479A-8A7E-5DDBCA61EDCB}" type="datetime1">
              <a:rPr lang="en-US" smtClean="0"/>
              <a:t>5/14/2024</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16332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77240" y="1709738"/>
            <a:ext cx="10570210"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77240" y="4589463"/>
            <a:ext cx="1057021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CCD0C193-4974-4A1F-9C63-07D595E30D66}" type="datetime1">
              <a:rPr lang="en-US" smtClean="0"/>
              <a:t>5/14/2024</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44390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701AA87F-28D4-4BF0-B81F-877A89DFD5AC}" type="datetime1">
              <a:rPr lang="en-US" smtClean="0"/>
              <a:t>5/14/2024</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841771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1812"/>
            <a:ext cx="5220335"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825749"/>
            <a:ext cx="5220335"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1812"/>
            <a:ext cx="5183188" cy="9350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825749"/>
            <a:ext cx="5183188" cy="3363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A8A9F1F3-208B-49A3-B337-9C8ACEB3E0E1}" type="datetime1">
              <a:rPr lang="en-US" smtClean="0"/>
              <a:t>5/14/2024</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260681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a:xfrm>
            <a:off x="777240" y="365125"/>
            <a:ext cx="1065911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27AF6CA6-7293-4AA2-A0E0-A3BF4416E786}" type="datetime1">
              <a:rPr lang="en-US" smtClean="0"/>
              <a:t>5/14/2024</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38329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98D87016-7BCD-46FB-8EE3-AB6C369108B4}" type="datetime1">
              <a:rPr lang="en-US" smtClean="0"/>
              <a:t>5/14/2024</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26945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2501900"/>
          </a:xfrm>
        </p:spPr>
        <p:txBody>
          <a:bodyPr anchor="b">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3092450"/>
            <a:ext cx="3994785" cy="27765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A1547011-1FFC-4EF8-9A2E-53B4AD2ADBD4}" type="datetime1">
              <a:rPr lang="en-US" smtClean="0"/>
              <a:t>5/14/2024</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43861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77240" y="457200"/>
            <a:ext cx="3994785" cy="2505456"/>
          </a:xfrm>
        </p:spPr>
        <p:txBody>
          <a:bodyPr anchor="b"/>
          <a:lstStyle>
            <a:lvl1pPr>
              <a:defRPr sz="4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77240" y="3081275"/>
            <a:ext cx="3994785" cy="2779776"/>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9562EB47-45B4-4EF5-A743-B4885DD2F060}" type="datetime1">
              <a:rPr lang="en-US" smtClean="0"/>
              <a:t>5/14/2024</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94493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9B5B3C5-A599-465B-B2B9-866E8B2087CE}"/>
              </a:ext>
            </a:extLst>
          </p:cNvPr>
          <p:cNvSpPr/>
          <p:nvPr/>
        </p:nvSpPr>
        <p:spPr>
          <a:xfrm>
            <a:off x="-1" y="-1"/>
            <a:ext cx="12192001"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25C84982-7DD0-43B1-8A2D-BFA4DF1B4E60}"/>
              </a:ext>
            </a:extLst>
          </p:cNvPr>
          <p:cNvSpPr/>
          <p:nvPr/>
        </p:nvSpPr>
        <p:spPr>
          <a:xfrm>
            <a:off x="-1" y="-1"/>
            <a:ext cx="12192001"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grpSp>
        <p:nvGrpSpPr>
          <p:cNvPr id="8" name="Decorative Circles">
            <a:extLst>
              <a:ext uri="{FF2B5EF4-FFF2-40B4-BE49-F238E27FC236}">
                <a16:creationId xmlns:a16="http://schemas.microsoft.com/office/drawing/2014/main" id="{1D912E1C-3BBA-42F0-A3EE-FEC382E7230A}"/>
              </a:ext>
            </a:extLst>
          </p:cNvPr>
          <p:cNvGrpSpPr/>
          <p:nvPr/>
        </p:nvGrpSpPr>
        <p:grpSpPr>
          <a:xfrm>
            <a:off x="-1" y="-1"/>
            <a:ext cx="12192001" cy="6858001"/>
            <a:chOff x="-1" y="-1"/>
            <a:chExt cx="12192001" cy="6858001"/>
          </a:xfrm>
        </p:grpSpPr>
        <p:sp>
          <p:nvSpPr>
            <p:cNvPr id="21" name="Oval 20">
              <a:extLst>
                <a:ext uri="{FF2B5EF4-FFF2-40B4-BE49-F238E27FC236}">
                  <a16:creationId xmlns:a16="http://schemas.microsoft.com/office/drawing/2014/main" id="{2FEEAC76-E273-46A8-8F8E-CE59860FE70D}"/>
                </a:ext>
              </a:extLst>
            </p:cNvPr>
            <p:cNvSpPr/>
            <p:nvPr/>
          </p:nvSpPr>
          <p:spPr>
            <a:xfrm>
              <a:off x="209098" y="727602"/>
              <a:ext cx="172408" cy="172408"/>
            </a:xfrm>
            <a:prstGeom prst="ellipse">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6594A0E-9400-45AD-A431-1DA1C0B28966}"/>
                </a:ext>
              </a:extLst>
            </p:cNvPr>
            <p:cNvSpPr/>
            <p:nvPr/>
          </p:nvSpPr>
          <p:spPr>
            <a:xfrm>
              <a:off x="949947" y="136523"/>
              <a:ext cx="113367" cy="113367"/>
            </a:xfrm>
            <a:prstGeom prst="ellipse">
              <a:avLst/>
            </a:prstGeom>
            <a:solidFill>
              <a:srgbClr val="F39E2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0916D6C-D32F-42B6-8512-CD5EDB8F2B9B}"/>
                </a:ext>
              </a:extLst>
            </p:cNvPr>
            <p:cNvSpPr/>
            <p:nvPr/>
          </p:nvSpPr>
          <p:spPr>
            <a:xfrm>
              <a:off x="11575290" y="5859047"/>
              <a:ext cx="305780" cy="305780"/>
            </a:xfrm>
            <a:prstGeom prst="ellipse">
              <a:avLst/>
            </a:prstGeom>
            <a:solidFill>
              <a:schemeClr val="accent1">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834846D-59C6-40F4-907C-F1A4689B58F1}"/>
                </a:ext>
              </a:extLst>
            </p:cNvPr>
            <p:cNvSpPr/>
            <p:nvPr/>
          </p:nvSpPr>
          <p:spPr>
            <a:xfrm>
              <a:off x="95730" y="1133938"/>
              <a:ext cx="226735" cy="226735"/>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5A257CDF-2E36-4DC7-8EE4-5CD8F8ECAC87}"/>
                </a:ext>
              </a:extLst>
            </p:cNvPr>
            <p:cNvSpPr/>
            <p:nvPr/>
          </p:nvSpPr>
          <p:spPr>
            <a:xfrm>
              <a:off x="11536830" y="554419"/>
              <a:ext cx="382700" cy="382700"/>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5B26E0E-A115-4AE2-82D8-76BB93CC494F}"/>
                </a:ext>
              </a:extLst>
            </p:cNvPr>
            <p:cNvSpPr/>
            <p:nvPr/>
          </p:nvSpPr>
          <p:spPr>
            <a:xfrm>
              <a:off x="1122430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755058DB-7E01-4E95-BF59-983AA1BBB38E}"/>
                </a:ext>
              </a:extLst>
            </p:cNvPr>
            <p:cNvSpPr/>
            <p:nvPr/>
          </p:nvSpPr>
          <p:spPr>
            <a:xfrm>
              <a:off x="11629630" y="5482355"/>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A810F7E2-23F3-44D6-B09E-71E556536052}"/>
                </a:ext>
              </a:extLst>
            </p:cNvPr>
            <p:cNvSpPr/>
            <p:nvPr/>
          </p:nvSpPr>
          <p:spPr>
            <a:xfrm>
              <a:off x="10415328" y="612495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59D5C391-E1DB-410A-A78C-ED3BBDFF0758}"/>
                </a:ext>
              </a:extLst>
            </p:cNvPr>
            <p:cNvSpPr/>
            <p:nvPr/>
          </p:nvSpPr>
          <p:spPr>
            <a:xfrm>
              <a:off x="10120382" y="6255986"/>
              <a:ext cx="305780" cy="3057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77C4944D-9373-4283-BCAA-927A0316659E}"/>
                </a:ext>
              </a:extLst>
            </p:cNvPr>
            <p:cNvSpPr/>
            <p:nvPr/>
          </p:nvSpPr>
          <p:spPr>
            <a:xfrm>
              <a:off x="9934343" y="6204350"/>
              <a:ext cx="113367" cy="11336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6804C521-2D9F-4CE4-AFD3-D4F1551FEC6A}"/>
                </a:ext>
              </a:extLst>
            </p:cNvPr>
            <p:cNvSpPr/>
            <p:nvPr/>
          </p:nvSpPr>
          <p:spPr>
            <a:xfrm>
              <a:off x="11642244" y="6317718"/>
              <a:ext cx="549756" cy="540282"/>
            </a:xfrm>
            <a:custGeom>
              <a:avLst/>
              <a:gdLst>
                <a:gd name="connsiteX0" fmla="*/ 1224540 w 2115556"/>
                <a:gd name="connsiteY0" fmla="*/ 0 h 2079100"/>
                <a:gd name="connsiteX1" fmla="*/ 2090421 w 2115556"/>
                <a:gd name="connsiteY1" fmla="*/ 358660 h 2079100"/>
                <a:gd name="connsiteX2" fmla="*/ 2115556 w 2115556"/>
                <a:gd name="connsiteY2" fmla="*/ 386315 h 2079100"/>
                <a:gd name="connsiteX3" fmla="*/ 2115556 w 2115556"/>
                <a:gd name="connsiteY3" fmla="*/ 2062765 h 2079100"/>
                <a:gd name="connsiteX4" fmla="*/ 2100710 w 2115556"/>
                <a:gd name="connsiteY4" fmla="*/ 2079100 h 2079100"/>
                <a:gd name="connsiteX5" fmla="*/ 348370 w 2115556"/>
                <a:gd name="connsiteY5" fmla="*/ 2079100 h 2079100"/>
                <a:gd name="connsiteX6" fmla="*/ 279625 w 2115556"/>
                <a:gd name="connsiteY6" fmla="*/ 2003461 h 2079100"/>
                <a:gd name="connsiteX7" fmla="*/ 0 w 2115556"/>
                <a:gd name="connsiteY7" fmla="*/ 1224540 h 2079100"/>
                <a:gd name="connsiteX8" fmla="*/ 1224540 w 2115556"/>
                <a:gd name="connsiteY8" fmla="*/ 0 h 207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5556" h="2079100">
                  <a:moveTo>
                    <a:pt x="1224540" y="0"/>
                  </a:moveTo>
                  <a:cubicBezTo>
                    <a:pt x="1562687" y="0"/>
                    <a:pt x="1868823" y="137062"/>
                    <a:pt x="2090421" y="358660"/>
                  </a:cubicBezTo>
                  <a:lnTo>
                    <a:pt x="2115556" y="386315"/>
                  </a:lnTo>
                  <a:lnTo>
                    <a:pt x="2115556" y="2062765"/>
                  </a:lnTo>
                  <a:lnTo>
                    <a:pt x="2100710" y="2079100"/>
                  </a:lnTo>
                  <a:lnTo>
                    <a:pt x="348370" y="2079100"/>
                  </a:lnTo>
                  <a:lnTo>
                    <a:pt x="279625" y="2003461"/>
                  </a:lnTo>
                  <a:cubicBezTo>
                    <a:pt x="104938" y="1791789"/>
                    <a:pt x="0" y="1520419"/>
                    <a:pt x="0" y="1224540"/>
                  </a:cubicBezTo>
                  <a:cubicBezTo>
                    <a:pt x="0" y="548245"/>
                    <a:pt x="548245" y="0"/>
                    <a:pt x="1224540" y="0"/>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6" name="Freeform: Shape 55">
              <a:extLst>
                <a:ext uri="{FF2B5EF4-FFF2-40B4-BE49-F238E27FC236}">
                  <a16:creationId xmlns:a16="http://schemas.microsoft.com/office/drawing/2014/main" id="{755AC65C-13EF-4182-AA3C-62BE165CC033}"/>
                </a:ext>
              </a:extLst>
            </p:cNvPr>
            <p:cNvSpPr/>
            <p:nvPr/>
          </p:nvSpPr>
          <p:spPr>
            <a:xfrm>
              <a:off x="-1" y="-1"/>
              <a:ext cx="510196" cy="538336"/>
            </a:xfrm>
            <a:custGeom>
              <a:avLst/>
              <a:gdLst>
                <a:gd name="connsiteX0" fmla="*/ 0 w 510196"/>
                <a:gd name="connsiteY0" fmla="*/ 0 h 538336"/>
                <a:gd name="connsiteX1" fmla="*/ 459276 w 510196"/>
                <a:gd name="connsiteY1" fmla="*/ 0 h 538336"/>
                <a:gd name="connsiteX2" fmla="*/ 482126 w 510196"/>
                <a:gd name="connsiteY2" fmla="*/ 42098 h 538336"/>
                <a:gd name="connsiteX3" fmla="*/ 510196 w 510196"/>
                <a:gd name="connsiteY3" fmla="*/ 181136 h 538336"/>
                <a:gd name="connsiteX4" fmla="*/ 152996 w 510196"/>
                <a:gd name="connsiteY4" fmla="*/ 538336 h 538336"/>
                <a:gd name="connsiteX5" fmla="*/ 13958 w 510196"/>
                <a:gd name="connsiteY5" fmla="*/ 510266 h 538336"/>
                <a:gd name="connsiteX6" fmla="*/ 0 w 510196"/>
                <a:gd name="connsiteY6" fmla="*/ 502690 h 5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0196" h="538336">
                  <a:moveTo>
                    <a:pt x="0" y="0"/>
                  </a:moveTo>
                  <a:lnTo>
                    <a:pt x="459276" y="0"/>
                  </a:lnTo>
                  <a:lnTo>
                    <a:pt x="482126" y="42098"/>
                  </a:lnTo>
                  <a:cubicBezTo>
                    <a:pt x="500201" y="84833"/>
                    <a:pt x="510196" y="131817"/>
                    <a:pt x="510196" y="181136"/>
                  </a:cubicBezTo>
                  <a:cubicBezTo>
                    <a:pt x="510196" y="378412"/>
                    <a:pt x="350272" y="538336"/>
                    <a:pt x="152996" y="538336"/>
                  </a:cubicBezTo>
                  <a:cubicBezTo>
                    <a:pt x="103677" y="538336"/>
                    <a:pt x="56693" y="528341"/>
                    <a:pt x="13958" y="510266"/>
                  </a:cubicBezTo>
                  <a:lnTo>
                    <a:pt x="0" y="50269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58" name="Freeform: Shape 57">
              <a:extLst>
                <a:ext uri="{FF2B5EF4-FFF2-40B4-BE49-F238E27FC236}">
                  <a16:creationId xmlns:a16="http://schemas.microsoft.com/office/drawing/2014/main" id="{E40DA8D2-FA4B-4282-9D44-48C27B63A153}"/>
                </a:ext>
              </a:extLst>
            </p:cNvPr>
            <p:cNvSpPr/>
            <p:nvPr/>
          </p:nvSpPr>
          <p:spPr>
            <a:xfrm>
              <a:off x="10528695" y="1"/>
              <a:ext cx="554074" cy="282754"/>
            </a:xfrm>
            <a:custGeom>
              <a:avLst/>
              <a:gdLst>
                <a:gd name="connsiteX0" fmla="*/ 644 w 309162"/>
                <a:gd name="connsiteY0" fmla="*/ 0 h 157771"/>
                <a:gd name="connsiteX1" fmla="*/ 308518 w 309162"/>
                <a:gd name="connsiteY1" fmla="*/ 0 h 157771"/>
                <a:gd name="connsiteX2" fmla="*/ 309162 w 309162"/>
                <a:gd name="connsiteY2" fmla="*/ 3190 h 157771"/>
                <a:gd name="connsiteX3" fmla="*/ 154581 w 309162"/>
                <a:gd name="connsiteY3" fmla="*/ 157771 h 157771"/>
                <a:gd name="connsiteX4" fmla="*/ 0 w 309162"/>
                <a:gd name="connsiteY4" fmla="*/ 3190 h 1577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162" h="157771">
                  <a:moveTo>
                    <a:pt x="644" y="0"/>
                  </a:moveTo>
                  <a:lnTo>
                    <a:pt x="308518" y="0"/>
                  </a:lnTo>
                  <a:lnTo>
                    <a:pt x="309162" y="3190"/>
                  </a:lnTo>
                  <a:cubicBezTo>
                    <a:pt x="309162" y="88563"/>
                    <a:pt x="239954" y="157771"/>
                    <a:pt x="154581" y="157771"/>
                  </a:cubicBezTo>
                  <a:cubicBezTo>
                    <a:pt x="69208" y="157771"/>
                    <a:pt x="0" y="88563"/>
                    <a:pt x="0" y="319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sp>
          <p:nvSpPr>
            <p:cNvPr id="10" name="Oval 9">
              <a:extLst>
                <a:ext uri="{FF2B5EF4-FFF2-40B4-BE49-F238E27FC236}">
                  <a16:creationId xmlns:a16="http://schemas.microsoft.com/office/drawing/2014/main" id="{99065014-CB18-414D-A527-31ECC45700AB}"/>
                </a:ext>
              </a:extLst>
            </p:cNvPr>
            <p:cNvSpPr/>
            <p:nvPr/>
          </p:nvSpPr>
          <p:spPr>
            <a:xfrm>
              <a:off x="504140" y="1132500"/>
              <a:ext cx="84680" cy="84680"/>
            </a:xfrm>
            <a:prstGeom prst="ellipse">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F39E27A-56C1-4328-8DF1-2DA147C78483}"/>
                </a:ext>
              </a:extLst>
            </p:cNvPr>
            <p:cNvSpPr/>
            <p:nvPr/>
          </p:nvSpPr>
          <p:spPr>
            <a:xfrm>
              <a:off x="12051348" y="5576515"/>
              <a:ext cx="137603" cy="210490"/>
            </a:xfrm>
            <a:custGeom>
              <a:avLst/>
              <a:gdLst>
                <a:gd name="connsiteX0" fmla="*/ 105245 w 137603"/>
                <a:gd name="connsiteY0" fmla="*/ 0 h 210490"/>
                <a:gd name="connsiteX1" fmla="*/ 137603 w 137603"/>
                <a:gd name="connsiteY1" fmla="*/ 6533 h 210490"/>
                <a:gd name="connsiteX2" fmla="*/ 137603 w 137603"/>
                <a:gd name="connsiteY2" fmla="*/ 203957 h 210490"/>
                <a:gd name="connsiteX3" fmla="*/ 105245 w 137603"/>
                <a:gd name="connsiteY3" fmla="*/ 210490 h 210490"/>
                <a:gd name="connsiteX4" fmla="*/ 0 w 137603"/>
                <a:gd name="connsiteY4" fmla="*/ 105245 h 210490"/>
                <a:gd name="connsiteX5" fmla="*/ 105245 w 137603"/>
                <a:gd name="connsiteY5" fmla="*/ 0 h 210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603" h="210490">
                  <a:moveTo>
                    <a:pt x="105245" y="0"/>
                  </a:moveTo>
                  <a:lnTo>
                    <a:pt x="137603" y="6533"/>
                  </a:lnTo>
                  <a:lnTo>
                    <a:pt x="137603" y="203957"/>
                  </a:lnTo>
                  <a:lnTo>
                    <a:pt x="105245" y="210490"/>
                  </a:lnTo>
                  <a:cubicBezTo>
                    <a:pt x="47120" y="210490"/>
                    <a:pt x="0" y="163370"/>
                    <a:pt x="0" y="105245"/>
                  </a:cubicBezTo>
                  <a:cubicBezTo>
                    <a:pt x="0" y="47120"/>
                    <a:pt x="47120" y="0"/>
                    <a:pt x="105245" y="0"/>
                  </a:cubicBezTo>
                  <a:close/>
                </a:path>
              </a:pathLst>
            </a:cu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0" y="6488268"/>
            <a:ext cx="2743200" cy="233209"/>
          </a:xfrm>
          <a:prstGeom prst="rect">
            <a:avLst/>
          </a:prstGeom>
        </p:spPr>
        <p:txBody>
          <a:bodyPr vert="horz" lIns="91440" tIns="45720" rIns="91440" bIns="45720" rtlCol="0" anchor="ctr"/>
          <a:lstStyle>
            <a:lvl1pPr algn="l">
              <a:defRPr sz="1000">
                <a:solidFill>
                  <a:schemeClr val="tx1">
                    <a:tint val="75000"/>
                  </a:schemeClr>
                </a:solidFill>
              </a:defRPr>
            </a:lvl1pPr>
          </a:lstStyle>
          <a:p>
            <a:fld id="{4A8D24A4-5FEC-4062-8995-EB21925B3B40}" type="datetime1">
              <a:rPr lang="en-US" smtClean="0"/>
              <a:t>5/14/2024</a:t>
            </a:fld>
            <a:endParaRPr lang="en-US" sz="1000"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sz="1000"/>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93150" y="6488268"/>
            <a:ext cx="2743200" cy="233209"/>
          </a:xfrm>
          <a:prstGeom prst="rect">
            <a:avLst/>
          </a:prstGeom>
        </p:spPr>
        <p:txBody>
          <a:bodyPr vert="horz" lIns="91440" tIns="45720" rIns="91440" bIns="45720" rtlCol="0" anchor="ctr"/>
          <a:lstStyle>
            <a:lvl1pPr algn="r">
              <a:defRPr sz="1000">
                <a:solidFill>
                  <a:schemeClr val="tx1">
                    <a:tint val="75000"/>
                  </a:schemeClr>
                </a:solidFill>
              </a:defRPr>
            </a:lvl1pPr>
          </a:lstStyle>
          <a:p>
            <a:fld id="{35747434-7036-48DB-A148-6B3D8EE75CDA}" type="slidenum">
              <a:rPr lang="en-US" smtClean="0"/>
              <a:pPr/>
              <a:t>‹#›</a:t>
            </a:fld>
            <a:endParaRPr lang="en-US" sz="1000" dirty="0"/>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0" y="365125"/>
            <a:ext cx="1065911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0" y="1825625"/>
            <a:ext cx="1065911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85636536"/>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hf sldNum="0" hdr="0" ftr="0" dt="0"/>
  <p:txStyles>
    <p:titleStyle>
      <a:lvl1pPr algn="l" defTabSz="914400" rtl="0" eaLnBrk="1" latinLnBrk="0" hangingPunct="1">
        <a:lnSpc>
          <a:spcPct val="90000"/>
        </a:lnSpc>
        <a:spcBef>
          <a:spcPct val="0"/>
        </a:spcBef>
        <a:buNone/>
        <a:defRPr sz="5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lumMod val="75000"/>
            <a:lumOff val="25000"/>
          </a:schemeClr>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lumOff val="2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nam12.safelinks.protection.outlook.com/?url=https%3A%2F%2Flinkprotect.cudasvc.com%2Furl%3Fa%3Dhttps%253a%252f%252fwww.ada.gov%252fnotices%252f2024%252f03%252f08%252fweb-rule%252f%26c%3DE%2C1%2CZFPaKqpOPz7aS5XxaGtztN-cOI2Scaa_6Yisi8cI8yIKYpYK4gj7SvQtU3cjQ-GB2__ctTgOY_B-rAL3rICETA9U6m7unpUeJe8AFQTRVBAR%26typo%3D1&amp;data=05%7C02%7C%7C39485871c14841f862cf08dc5a31e0a7%7C29eb4092cc454f0089bca444189b8fca%7C0%7C0%7C638484417494546071%7CUnknown%7CTWFpbGZsb3d8eyJWIjoiMC4wLjAwMDAiLCJQIjoiV2luMzIiLCJBTiI6Ik1haWwiLCJXVCI6Mn0%3D%7C0%7C%7C%7C&amp;sdata=YlBOH7EbLPSwHLugwW3P0gdsqp4OnE0hroTw9u9Yrb0%3D&amp;reserved=0" TargetMode="External"/><Relationship Id="rId2" Type="http://schemas.openxmlformats.org/officeDocument/2006/relationships/hyperlink" Target="https://www.w3.org/WAI/standards-guidelines/wcag/" TargetMode="External"/><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da.gov/topics/title-ii" TargetMode="External"/><Relationship Id="rId2" Type="http://schemas.openxmlformats.org/officeDocument/2006/relationships/hyperlink" Target="https://www.ada.gov/topics/effective-communic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0" name="Rectangle 399">
            <a:extLst>
              <a:ext uri="{FF2B5EF4-FFF2-40B4-BE49-F238E27FC236}">
                <a16:creationId xmlns:a16="http://schemas.microsoft.com/office/drawing/2014/main" id="{733E0473-C315-42D8-A82A-A2FE49DC6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1" name="Rectangle 400">
            <a:extLst>
              <a:ext uri="{FF2B5EF4-FFF2-40B4-BE49-F238E27FC236}">
                <a16:creationId xmlns:a16="http://schemas.microsoft.com/office/drawing/2014/main" id="{AD23A251-68F2-43E5-812B-4BBAE1AF5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mj-lt"/>
            </a:endParaRPr>
          </a:p>
        </p:txBody>
      </p:sp>
      <p:pic>
        <p:nvPicPr>
          <p:cNvPr id="4" name="Picture 3">
            <a:extLst>
              <a:ext uri="{FF2B5EF4-FFF2-40B4-BE49-F238E27FC236}">
                <a16:creationId xmlns:a16="http://schemas.microsoft.com/office/drawing/2014/main" id="{B6C24F81-E877-58C2-6157-9B227AB078B8}"/>
              </a:ext>
            </a:extLst>
          </p:cNvPr>
          <p:cNvPicPr>
            <a:picLocks noChangeAspect="1"/>
          </p:cNvPicPr>
          <p:nvPr/>
        </p:nvPicPr>
        <p:blipFill rotWithShape="1">
          <a:blip r:embed="rId2">
            <a:alphaModFix amt="40000"/>
          </a:blip>
          <a:srcRect t="7863" r="-1" b="8472"/>
          <a:stretch/>
        </p:blipFill>
        <p:spPr>
          <a:xfrm>
            <a:off x="1525" y="10"/>
            <a:ext cx="12188951" cy="6857990"/>
          </a:xfrm>
          <a:prstGeom prst="rect">
            <a:avLst/>
          </a:prstGeom>
        </p:spPr>
      </p:pic>
      <p:grpSp>
        <p:nvGrpSpPr>
          <p:cNvPr id="402" name="decorative circle">
            <a:extLst>
              <a:ext uri="{FF2B5EF4-FFF2-40B4-BE49-F238E27FC236}">
                <a16:creationId xmlns:a16="http://schemas.microsoft.com/office/drawing/2014/main" id="{0350AF23-2606-421F-AB7B-23D9B48F3E9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4102" y="236341"/>
            <a:ext cx="11340713" cy="5464029"/>
            <a:chOff x="314102" y="236341"/>
            <a:chExt cx="11340713" cy="5464029"/>
          </a:xfrm>
        </p:grpSpPr>
        <p:sp>
          <p:nvSpPr>
            <p:cNvPr id="39" name="Oval 38">
              <a:extLst>
                <a:ext uri="{FF2B5EF4-FFF2-40B4-BE49-F238E27FC236}">
                  <a16:creationId xmlns:a16="http://schemas.microsoft.com/office/drawing/2014/main" id="{526A544A-3C76-4502-A741-F4DB0E2CD2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3" name="Oval 402">
              <a:extLst>
                <a:ext uri="{FF2B5EF4-FFF2-40B4-BE49-F238E27FC236}">
                  <a16:creationId xmlns:a16="http://schemas.microsoft.com/office/drawing/2014/main" id="{017B8593-D171-47B5-8D1A-E34E7B138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4102" y="3044381"/>
              <a:ext cx="226735" cy="226735"/>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1FEF60D4-64F6-450F-B86D-383EEA1C8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88374" y="386135"/>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A97D4A7C-B520-46CB-9A94-711F53997B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65714" y="236341"/>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2B7B976F-E84B-4936-90D7-C8298A5E7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51535" y="2516671"/>
              <a:ext cx="466441" cy="46644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DC91FFEC-59DF-4D22-A925-F51520769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30142" y="4588038"/>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58931E95-0847-47E4-8AEC-312312A032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02046" y="5394590"/>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3C094915-EF93-49A0-9B90-C44FB9B50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08287" y="5160714"/>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2562606" y="1122363"/>
            <a:ext cx="7063739" cy="2387600"/>
          </a:xfrm>
        </p:spPr>
        <p:txBody>
          <a:bodyPr>
            <a:normAutofit/>
          </a:bodyPr>
          <a:lstStyle/>
          <a:p>
            <a:br>
              <a:rPr lang="en-US">
                <a:solidFill>
                  <a:srgbClr val="FFFFFF"/>
                </a:solidFill>
              </a:rPr>
            </a:br>
            <a:r>
              <a:rPr lang="en-US">
                <a:solidFill>
                  <a:srgbClr val="FFFFFF"/>
                </a:solidFill>
              </a:rPr>
              <a:t>Accessibility:</a:t>
            </a:r>
            <a:br>
              <a:rPr lang="en-US">
                <a:solidFill>
                  <a:srgbClr val="FFFFFF"/>
                </a:solidFill>
              </a:rPr>
            </a:br>
            <a:r>
              <a:rPr lang="en-US">
                <a:solidFill>
                  <a:srgbClr val="FFFFFF"/>
                </a:solidFill>
              </a:rPr>
              <a:t>New Rule</a:t>
            </a:r>
          </a:p>
        </p:txBody>
      </p:sp>
      <p:sp>
        <p:nvSpPr>
          <p:cNvPr id="3" name="Subtitle 2"/>
          <p:cNvSpPr>
            <a:spLocks noGrp="1"/>
          </p:cNvSpPr>
          <p:nvPr>
            <p:ph type="subTitle" idx="1"/>
          </p:nvPr>
        </p:nvSpPr>
        <p:spPr>
          <a:xfrm>
            <a:off x="2562606" y="3602038"/>
            <a:ext cx="7063739" cy="1655762"/>
          </a:xfrm>
        </p:spPr>
        <p:txBody>
          <a:bodyPr vert="horz" lIns="91440" tIns="45720" rIns="91440" bIns="45720" rtlCol="0" anchor="t">
            <a:normAutofit lnSpcReduction="10000"/>
          </a:bodyPr>
          <a:lstStyle/>
          <a:p>
            <a:r>
              <a:rPr lang="en-US" dirty="0">
                <a:solidFill>
                  <a:srgbClr val="FFFFFF"/>
                </a:solidFill>
              </a:rPr>
              <a:t>For Web Content and Mobile Apps</a:t>
            </a:r>
          </a:p>
          <a:p>
            <a:endParaRPr lang="en-US">
              <a:solidFill>
                <a:srgbClr val="FFFFFF"/>
              </a:solidFill>
            </a:endParaRPr>
          </a:p>
          <a:p>
            <a:r>
              <a:rPr lang="en-US">
                <a:solidFill>
                  <a:srgbClr val="FFFFFF"/>
                </a:solidFill>
              </a:rPr>
              <a:t>Technology Planning and Policy Council</a:t>
            </a:r>
          </a:p>
          <a:p>
            <a:r>
              <a:rPr lang="en-US">
                <a:solidFill>
                  <a:srgbClr val="FFFFFF"/>
                </a:solidFill>
              </a:rPr>
              <a:t>May, 2024</a:t>
            </a:r>
            <a:endParaRPr lang="en-US">
              <a:solidFill>
                <a:srgbClr val="FFFFFF"/>
              </a:solidFill>
              <a:ea typeface="Calibri"/>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7908DE9-5647-483E-B731-49D34A839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26962B4-5DCE-4745-A877-F7237DA68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4" name="Freeform: Shape 13">
            <a:extLst>
              <a:ext uri="{FF2B5EF4-FFF2-40B4-BE49-F238E27FC236}">
                <a16:creationId xmlns:a16="http://schemas.microsoft.com/office/drawing/2014/main" id="{FFC31C6D-653C-4C57-B226-ED6CE571F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2590" y="0"/>
            <a:ext cx="8389411" cy="6858000"/>
          </a:xfrm>
          <a:custGeom>
            <a:avLst/>
            <a:gdLst>
              <a:gd name="connsiteX0" fmla="*/ 1405847 w 8389411"/>
              <a:gd name="connsiteY0" fmla="*/ 0 h 6858000"/>
              <a:gd name="connsiteX1" fmla="*/ 8389411 w 8389411"/>
              <a:gd name="connsiteY1" fmla="*/ 0 h 6858000"/>
              <a:gd name="connsiteX2" fmla="*/ 8389411 w 8389411"/>
              <a:gd name="connsiteY2" fmla="*/ 6858000 h 6858000"/>
              <a:gd name="connsiteX3" fmla="*/ 1403382 w 8389411"/>
              <a:gd name="connsiteY3" fmla="*/ 6858000 h 6858000"/>
              <a:gd name="connsiteX4" fmla="*/ 1126450 w 8389411"/>
              <a:gd name="connsiteY4" fmla="*/ 6554701 h 6858000"/>
              <a:gd name="connsiteX5" fmla="*/ 0 w 8389411"/>
              <a:gd name="connsiteY5" fmla="*/ 3431347 h 6858000"/>
              <a:gd name="connsiteX6" fmla="*/ 1281495 w 8389411"/>
              <a:gd name="connsiteY6" fmla="*/ 12982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9411" h="6858000">
                <a:moveTo>
                  <a:pt x="1405847" y="0"/>
                </a:moveTo>
                <a:lnTo>
                  <a:pt x="8389411" y="0"/>
                </a:lnTo>
                <a:lnTo>
                  <a:pt x="8389411" y="6858000"/>
                </a:lnTo>
                <a:lnTo>
                  <a:pt x="1403382" y="6858000"/>
                </a:lnTo>
                <a:lnTo>
                  <a:pt x="1126450" y="6554701"/>
                </a:lnTo>
                <a:cubicBezTo>
                  <a:pt x="422736" y="5705928"/>
                  <a:pt x="0" y="4617776"/>
                  <a:pt x="0" y="3431347"/>
                </a:cubicBezTo>
                <a:cubicBezTo>
                  <a:pt x="0" y="2160173"/>
                  <a:pt x="485281" y="1001818"/>
                  <a:pt x="1281495" y="1298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6" name="decorative circles">
            <a:extLst>
              <a:ext uri="{FF2B5EF4-FFF2-40B4-BE49-F238E27FC236}">
                <a16:creationId xmlns:a16="http://schemas.microsoft.com/office/drawing/2014/main" id="{C310B041-3468-403A-926B-E3C1CF4433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4914" y="299808"/>
            <a:ext cx="11521822" cy="6038357"/>
            <a:chOff x="244914" y="299808"/>
            <a:chExt cx="11521822" cy="6038357"/>
          </a:xfrm>
        </p:grpSpPr>
        <p:sp>
          <p:nvSpPr>
            <p:cNvPr id="17" name="Oval 16">
              <a:extLst>
                <a:ext uri="{FF2B5EF4-FFF2-40B4-BE49-F238E27FC236}">
                  <a16:creationId xmlns:a16="http://schemas.microsoft.com/office/drawing/2014/main" id="{F65CBEB7-29CF-4F21-ABB7-012581304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00295" y="515708"/>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9C900504-84D3-4813-B737-775C16F8F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241343" y="299808"/>
              <a:ext cx="113367" cy="113367"/>
            </a:xfrm>
            <a:prstGeom prst="ellipse">
              <a:avLst/>
            </a:prstGeom>
            <a:solidFill>
              <a:srgbClr val="F39E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73902316-BF90-4159-9FD2-6CFCCF7BE2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0448" y="3803994"/>
              <a:ext cx="94160" cy="94160"/>
            </a:xfrm>
            <a:prstGeom prst="ellipse">
              <a:avLst/>
            </a:prstGeom>
            <a:solidFill>
              <a:srgbClr val="E3BEBE">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7F04BF80-E9DB-4641-8EA2-51698324F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5899" y="5741646"/>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234395B9-3F83-49A4-9275-0A315D88F5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0333" y="6032385"/>
              <a:ext cx="305780" cy="30578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0E7ABD02-CD92-4D6C-B4BA-984D6688F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44914" y="5821038"/>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F9A7CC0-072A-9539-9C29-C61B0A3BB484}"/>
              </a:ext>
            </a:extLst>
          </p:cNvPr>
          <p:cNvSpPr>
            <a:spLocks noGrp="1"/>
          </p:cNvSpPr>
          <p:nvPr>
            <p:ph type="title"/>
          </p:nvPr>
        </p:nvSpPr>
        <p:spPr>
          <a:xfrm>
            <a:off x="770878" y="952022"/>
            <a:ext cx="2862591" cy="5157049"/>
          </a:xfrm>
        </p:spPr>
        <p:txBody>
          <a:bodyPr anchor="ctr">
            <a:normAutofit/>
          </a:bodyPr>
          <a:lstStyle/>
          <a:p>
            <a:r>
              <a:rPr lang="en-US" sz="4400"/>
              <a:t>The Context:</a:t>
            </a:r>
          </a:p>
        </p:txBody>
      </p:sp>
      <p:graphicFrame>
        <p:nvGraphicFramePr>
          <p:cNvPr id="5" name="Content Placeholder 2">
            <a:extLst>
              <a:ext uri="{FF2B5EF4-FFF2-40B4-BE49-F238E27FC236}">
                <a16:creationId xmlns:a16="http://schemas.microsoft.com/office/drawing/2014/main" id="{4D17F7E3-C870-4049-42F2-65CA12EC38BE}"/>
              </a:ext>
            </a:extLst>
          </p:cNvPr>
          <p:cNvGraphicFramePr>
            <a:graphicFrameLocks noGrp="1"/>
          </p:cNvGraphicFramePr>
          <p:nvPr>
            <p:ph idx="1"/>
            <p:extLst>
              <p:ext uri="{D42A27DB-BD31-4B8C-83A1-F6EECF244321}">
                <p14:modId xmlns:p14="http://schemas.microsoft.com/office/powerpoint/2010/main" val="3748358631"/>
              </p:ext>
            </p:extLst>
          </p:nvPr>
        </p:nvGraphicFramePr>
        <p:xfrm>
          <a:off x="3635830" y="952022"/>
          <a:ext cx="8124846" cy="5157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595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427DF8B-AF40-4916-BF81-7B4B1D6A06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E0E191-47BD-46BD-846E-E994713F2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AA991CD1-9AFE-B8FC-07CF-4329FD50D345}"/>
              </a:ext>
            </a:extLst>
          </p:cNvPr>
          <p:cNvSpPr>
            <a:spLocks noGrp="1"/>
          </p:cNvSpPr>
          <p:nvPr>
            <p:ph type="title"/>
          </p:nvPr>
        </p:nvSpPr>
        <p:spPr>
          <a:xfrm>
            <a:off x="777240" y="777240"/>
            <a:ext cx="6089458" cy="1065126"/>
          </a:xfrm>
        </p:spPr>
        <p:txBody>
          <a:bodyPr anchor="b">
            <a:normAutofit/>
          </a:bodyPr>
          <a:lstStyle/>
          <a:p>
            <a:r>
              <a:rPr lang="en-US" dirty="0"/>
              <a:t>Requirement:</a:t>
            </a:r>
          </a:p>
        </p:txBody>
      </p:sp>
      <p:sp>
        <p:nvSpPr>
          <p:cNvPr id="3" name="Content Placeholder 2">
            <a:extLst>
              <a:ext uri="{FF2B5EF4-FFF2-40B4-BE49-F238E27FC236}">
                <a16:creationId xmlns:a16="http://schemas.microsoft.com/office/drawing/2014/main" id="{998E4D75-08B9-3970-2564-8C3179CC6A6F}"/>
              </a:ext>
            </a:extLst>
          </p:cNvPr>
          <p:cNvSpPr>
            <a:spLocks noGrp="1"/>
          </p:cNvSpPr>
          <p:nvPr>
            <p:ph idx="1"/>
          </p:nvPr>
        </p:nvSpPr>
        <p:spPr>
          <a:xfrm>
            <a:off x="777240" y="2657591"/>
            <a:ext cx="4606280" cy="2747963"/>
          </a:xfrm>
        </p:spPr>
        <p:txBody>
          <a:bodyPr vert="horz" lIns="91440" tIns="45720" rIns="91440" bIns="45720" rtlCol="0" anchor="t">
            <a:normAutofit lnSpcReduction="10000"/>
          </a:bodyPr>
          <a:lstStyle/>
          <a:p>
            <a:r>
              <a:rPr lang="en-US" sz="2400" b="1" dirty="0"/>
              <a:t>The Web Content Accessibility Guidelines (WCAG) Version 2.1, Level AA is the technical standard</a:t>
            </a:r>
            <a:endParaRPr lang="en-US" sz="2400" dirty="0">
              <a:cs typeface="Calibri"/>
            </a:endParaRPr>
          </a:p>
          <a:p>
            <a:pPr>
              <a:buClr>
                <a:srgbClr val="B1005E"/>
              </a:buClr>
            </a:pPr>
            <a:endParaRPr lang="en-US" sz="2400" b="1" dirty="0">
              <a:cs typeface="Calibri"/>
            </a:endParaRPr>
          </a:p>
          <a:p>
            <a:pPr>
              <a:buClr>
                <a:srgbClr val="B1005E"/>
              </a:buClr>
            </a:pPr>
            <a:r>
              <a:rPr lang="en-US" sz="1800" dirty="0">
                <a:solidFill>
                  <a:srgbClr val="002060"/>
                </a:solidFill>
                <a:ea typeface="+mn-lt"/>
                <a:cs typeface="+mn-lt"/>
                <a:hlinkClick r:id="rId2">
                  <a:extLst>
                    <a:ext uri="{A12FA001-AC4F-418D-AE19-62706E023703}">
                      <ahyp:hlinkClr xmlns:ahyp="http://schemas.microsoft.com/office/drawing/2018/hyperlinkcolor" val="tx"/>
                    </a:ext>
                  </a:extLst>
                </a:hlinkClick>
              </a:rPr>
              <a:t>The</a:t>
            </a:r>
            <a:r>
              <a:rPr lang="en-US" sz="1800" dirty="0">
                <a:solidFill>
                  <a:srgbClr val="002060"/>
                </a:solidFill>
                <a:ea typeface="+mn-lt"/>
                <a:cs typeface="+mn-lt"/>
                <a:hlinkClick r:id="rId2">
                  <a:extLst>
                    <a:ext uri="{A12FA001-AC4F-418D-AE19-62706E023703}">
                      <ahyp:hlinkClr xmlns:ahyp="http://schemas.microsoft.com/office/drawing/2018/hyperlinkcolor" val="tx"/>
                    </a:ext>
                  </a:extLst>
                </a:hlinkClick>
              </a:rPr>
              <a:t> Web Content Accessibility Guidelines</a:t>
            </a:r>
            <a:endParaRPr lang="en-US" sz="1800" dirty="0">
              <a:solidFill>
                <a:srgbClr val="002060"/>
              </a:solidFill>
              <a:ea typeface="+mn-lt"/>
              <a:cs typeface="+mn-lt"/>
            </a:endParaRPr>
          </a:p>
          <a:p>
            <a:pPr>
              <a:buClr>
                <a:srgbClr val="B1005E"/>
              </a:buClr>
            </a:pPr>
            <a:r>
              <a:rPr lang="en-US" sz="1800" dirty="0">
                <a:solidFill>
                  <a:srgbClr val="002060"/>
                </a:solidFill>
                <a:latin typeface="Calibri"/>
                <a:ea typeface="Calibri Light"/>
                <a:cs typeface="Calibri Light"/>
                <a:hlinkClick r:id="rId3">
                  <a:extLst>
                    <a:ext uri="{A12FA001-AC4F-418D-AE19-62706E023703}">
                      <ahyp:hlinkClr xmlns:ahyp="http://schemas.microsoft.com/office/drawing/2018/hyperlinkcolor" val="tx"/>
                    </a:ext>
                  </a:extLst>
                </a:hlinkClick>
              </a:rPr>
              <a:t>Fact Sheet: New Rule on the Accessibility of Web Content and Mobile Apps </a:t>
            </a:r>
            <a:endParaRPr lang="en-US" sz="1800" dirty="0">
              <a:solidFill>
                <a:srgbClr val="002060"/>
              </a:solidFill>
              <a:latin typeface="Calibri"/>
              <a:ea typeface="Calibri"/>
              <a:cs typeface="Calibri"/>
              <a:hlinkClick r:id="rId3">
                <a:extLst>
                  <a:ext uri="{A12FA001-AC4F-418D-AE19-62706E023703}">
                    <ahyp:hlinkClr xmlns:ahyp="http://schemas.microsoft.com/office/drawing/2018/hyperlinkcolor" val="tx"/>
                  </a:ext>
                </a:extLst>
              </a:hlinkClick>
            </a:endParaRPr>
          </a:p>
          <a:p>
            <a:pPr>
              <a:buClr>
                <a:srgbClr val="B1005E"/>
              </a:buClr>
            </a:pPr>
            <a:endParaRPr lang="en-US" sz="1800" dirty="0">
              <a:solidFill>
                <a:schemeClr val="tx1"/>
              </a:solidFill>
              <a:ea typeface="Calibri"/>
              <a:cs typeface="Calibri"/>
            </a:endParaRPr>
          </a:p>
          <a:p>
            <a:pPr>
              <a:buClr>
                <a:srgbClr val="B1005E"/>
              </a:buClr>
            </a:pPr>
            <a:endParaRPr lang="en-US" sz="1800">
              <a:ea typeface="Calibri"/>
              <a:cs typeface="Calibri"/>
            </a:endParaRPr>
          </a:p>
        </p:txBody>
      </p:sp>
      <p:sp>
        <p:nvSpPr>
          <p:cNvPr id="14" name="Oval 1">
            <a:extLst>
              <a:ext uri="{FF2B5EF4-FFF2-40B4-BE49-F238E27FC236}">
                <a16:creationId xmlns:a16="http://schemas.microsoft.com/office/drawing/2014/main" id="{D60DC0FE-B192-4898-9A42-DD3CA1061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75068" y="1214970"/>
            <a:ext cx="5716933" cy="5643030"/>
          </a:xfrm>
          <a:custGeom>
            <a:avLst/>
            <a:gdLst>
              <a:gd name="connsiteX0" fmla="*/ 3371933 w 5716933"/>
              <a:gd name="connsiteY0" fmla="*/ 0 h 5643030"/>
              <a:gd name="connsiteX1" fmla="*/ 5516795 w 5716933"/>
              <a:gd name="connsiteY1" fmla="*/ 769986 h 5643030"/>
              <a:gd name="connsiteX2" fmla="*/ 5716933 w 5716933"/>
              <a:gd name="connsiteY2" fmla="*/ 951883 h 5643030"/>
              <a:gd name="connsiteX3" fmla="*/ 5716933 w 5716933"/>
              <a:gd name="connsiteY3" fmla="*/ 5643030 h 5643030"/>
              <a:gd name="connsiteX4" fmla="*/ 884716 w 5716933"/>
              <a:gd name="connsiteY4" fmla="*/ 5643030 h 5643030"/>
              <a:gd name="connsiteX5" fmla="*/ 769986 w 5716933"/>
              <a:gd name="connsiteY5" fmla="*/ 5516796 h 5643030"/>
              <a:gd name="connsiteX6" fmla="*/ 0 w 5716933"/>
              <a:gd name="connsiteY6" fmla="*/ 3371933 h 5643030"/>
              <a:gd name="connsiteX7" fmla="*/ 3371933 w 5716933"/>
              <a:gd name="connsiteY7" fmla="*/ 0 h 564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6933" h="5643030">
                <a:moveTo>
                  <a:pt x="3371933" y="0"/>
                </a:moveTo>
                <a:cubicBezTo>
                  <a:pt x="4186675" y="0"/>
                  <a:pt x="4933927" y="288960"/>
                  <a:pt x="5516795" y="769986"/>
                </a:cubicBezTo>
                <a:lnTo>
                  <a:pt x="5716933" y="951883"/>
                </a:lnTo>
                <a:lnTo>
                  <a:pt x="5716933" y="5643030"/>
                </a:lnTo>
                <a:lnTo>
                  <a:pt x="884716" y="5643030"/>
                </a:lnTo>
                <a:lnTo>
                  <a:pt x="769986" y="5516796"/>
                </a:lnTo>
                <a:cubicBezTo>
                  <a:pt x="288960" y="4933927"/>
                  <a:pt x="0" y="4186675"/>
                  <a:pt x="0" y="3371933"/>
                </a:cubicBezTo>
                <a:cubicBezTo>
                  <a:pt x="0" y="1509666"/>
                  <a:pt x="1509666" y="0"/>
                  <a:pt x="337193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dirty="0">
              <a:solidFill>
                <a:schemeClr val="bg1"/>
              </a:solidFill>
              <a:latin typeface="+mj-lt"/>
            </a:endParaRPr>
          </a:p>
        </p:txBody>
      </p:sp>
      <p:grpSp>
        <p:nvGrpSpPr>
          <p:cNvPr id="16" name="decorative circles">
            <a:extLst>
              <a:ext uri="{FF2B5EF4-FFF2-40B4-BE49-F238E27FC236}">
                <a16:creationId xmlns:a16="http://schemas.microsoft.com/office/drawing/2014/main" id="{47154ABD-A760-4C29-A394-422706C2C0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8627" y="289695"/>
            <a:ext cx="5228154" cy="5966848"/>
            <a:chOff x="6008627" y="289695"/>
            <a:chExt cx="5228154" cy="5966848"/>
          </a:xfrm>
        </p:grpSpPr>
        <p:sp>
          <p:nvSpPr>
            <p:cNvPr id="17" name="Oval 16">
              <a:extLst>
                <a:ext uri="{FF2B5EF4-FFF2-40B4-BE49-F238E27FC236}">
                  <a16:creationId xmlns:a16="http://schemas.microsoft.com/office/drawing/2014/main" id="{87E907A3-04C3-40DF-AF5B-74DFD98587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543605" y="289695"/>
              <a:ext cx="226735" cy="226735"/>
            </a:xfrm>
            <a:prstGeom prst="ellipse">
              <a:avLst/>
            </a:prstGeom>
            <a:solidFill>
              <a:srgbClr val="974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C341F19-78FA-4078-B1AD-5E1646DD0D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03560" y="387281"/>
              <a:ext cx="113367" cy="11336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6E0C6E1-CEDB-4511-B675-C5C48112E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790102"/>
              <a:ext cx="466441" cy="466441"/>
            </a:xfrm>
            <a:prstGeom prst="ellipse">
              <a:avLst/>
            </a:prstGeom>
            <a:solidFill>
              <a:schemeClr val="accent2">
                <a:lumMod val="60000"/>
                <a:lumOff val="40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863F213-E875-41B8-A148-A90BCD837B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70340" y="674287"/>
              <a:ext cx="466441" cy="466441"/>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26FF8E98-A1E7-49FB-95C2-4518E16B5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08627" y="5407667"/>
              <a:ext cx="113367" cy="1133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a:extLst>
              <a:ext uri="{FF2B5EF4-FFF2-40B4-BE49-F238E27FC236}">
                <a16:creationId xmlns:a16="http://schemas.microsoft.com/office/drawing/2014/main" id="{73A160F9-5030-B028-A6F9-3C07907B1DF5}"/>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99594" y="2480831"/>
            <a:ext cx="3536756" cy="3536756"/>
          </a:xfrm>
          <a:prstGeom prst="rect">
            <a:avLst/>
          </a:prstGeom>
        </p:spPr>
      </p:pic>
    </p:spTree>
    <p:extLst>
      <p:ext uri="{BB962C8B-B14F-4D97-AF65-F5344CB8AC3E}">
        <p14:creationId xmlns:p14="http://schemas.microsoft.com/office/powerpoint/2010/main" val="300281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7C33-F72D-BA42-96D2-D4D20395B90C}"/>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2141CB32-66F8-D8E6-E6AA-41A790F32BCC}"/>
              </a:ext>
            </a:extLst>
          </p:cNvPr>
          <p:cNvSpPr>
            <a:spLocks noGrp="1"/>
          </p:cNvSpPr>
          <p:nvPr>
            <p:ph idx="1"/>
          </p:nvPr>
        </p:nvSpPr>
        <p:spPr/>
        <p:txBody>
          <a:bodyPr vert="horz" lIns="91440" tIns="45720" rIns="91440" bIns="45720" rtlCol="0" anchor="t">
            <a:normAutofit/>
          </a:bodyPr>
          <a:lstStyle/>
          <a:p>
            <a:pPr marL="0" indent="0">
              <a:buNone/>
            </a:pPr>
            <a:r>
              <a:rPr lang="en-US" sz="3200" b="1" dirty="0">
                <a:solidFill>
                  <a:srgbClr val="162E51"/>
                </a:solidFill>
              </a:rPr>
              <a:t>1. Archived web content</a:t>
            </a:r>
            <a:endParaRPr lang="en-US" sz="3200" dirty="0">
              <a:cs typeface="Calibri"/>
            </a:endParaRPr>
          </a:p>
          <a:p>
            <a:pPr>
              <a:buClr>
                <a:srgbClr val="B1005E"/>
              </a:buClr>
            </a:pPr>
            <a:r>
              <a:rPr lang="en-US" sz="2400" dirty="0">
                <a:solidFill>
                  <a:srgbClr val="2E2E2A"/>
                </a:solidFill>
                <a:ea typeface="+mn-lt"/>
                <a:cs typeface="+mn-lt"/>
              </a:rPr>
              <a:t>Web content that meets </a:t>
            </a:r>
            <a:r>
              <a:rPr lang="en-US" sz="2400" b="1" dirty="0">
                <a:solidFill>
                  <a:srgbClr val="2E2E2A"/>
                </a:solidFill>
                <a:ea typeface="+mn-lt"/>
                <a:cs typeface="+mn-lt"/>
              </a:rPr>
              <a:t>all four</a:t>
            </a:r>
            <a:r>
              <a:rPr lang="en-US" sz="2400" dirty="0">
                <a:solidFill>
                  <a:srgbClr val="2E2E2A"/>
                </a:solidFill>
                <a:ea typeface="+mn-lt"/>
                <a:cs typeface="+mn-lt"/>
              </a:rPr>
              <a:t> of the following points would not need to meet WCAG 2.1, Level AA:</a:t>
            </a:r>
            <a:endParaRPr lang="en-US" sz="2400" b="1">
              <a:solidFill>
                <a:srgbClr val="162E51"/>
              </a:solidFill>
              <a:cs typeface="Calibri"/>
            </a:endParaRPr>
          </a:p>
          <a:p>
            <a:pPr lvl="1"/>
            <a:r>
              <a:rPr lang="en-US" sz="2000" dirty="0">
                <a:solidFill>
                  <a:srgbClr val="2E2E2A"/>
                </a:solidFill>
                <a:ea typeface="+mn-lt"/>
                <a:cs typeface="+mn-lt"/>
              </a:rPr>
              <a:t>The content was created before the date the state or local government must comply with this rule, or reproduces paper documents or the contents of other physical media (audiotapes, film negatives, and CD-ROMs for example) that were created before the government must comply with this rule, </a:t>
            </a:r>
            <a:r>
              <a:rPr lang="en-US" sz="2000" b="1" dirty="0">
                <a:solidFill>
                  <a:srgbClr val="2E2E2A"/>
                </a:solidFill>
                <a:ea typeface="+mn-lt"/>
                <a:cs typeface="+mn-lt"/>
              </a:rPr>
              <a:t>AND</a:t>
            </a:r>
            <a:endParaRPr lang="en-US" sz="2000">
              <a:cs typeface="Calibri"/>
            </a:endParaRPr>
          </a:p>
          <a:p>
            <a:pPr lvl="1"/>
            <a:r>
              <a:rPr lang="en-US" sz="2000" dirty="0">
                <a:solidFill>
                  <a:srgbClr val="2E2E2A"/>
                </a:solidFill>
                <a:ea typeface="+mn-lt"/>
                <a:cs typeface="+mn-lt"/>
              </a:rPr>
              <a:t>The content is kept only for reference, research, or recordkeeping, </a:t>
            </a:r>
            <a:r>
              <a:rPr lang="en-US" sz="2000" b="1" dirty="0">
                <a:solidFill>
                  <a:srgbClr val="2E2E2A"/>
                </a:solidFill>
                <a:ea typeface="+mn-lt"/>
                <a:cs typeface="+mn-lt"/>
              </a:rPr>
              <a:t>AND</a:t>
            </a:r>
            <a:endParaRPr lang="en-US" sz="2000">
              <a:cs typeface="Calibri"/>
            </a:endParaRPr>
          </a:p>
          <a:p>
            <a:pPr lvl="1"/>
            <a:r>
              <a:rPr lang="en-US" sz="2000" dirty="0">
                <a:solidFill>
                  <a:srgbClr val="2E2E2A"/>
                </a:solidFill>
                <a:ea typeface="+mn-lt"/>
                <a:cs typeface="+mn-lt"/>
              </a:rPr>
              <a:t>The content is kept in a special area for archived content, </a:t>
            </a:r>
            <a:r>
              <a:rPr lang="en-US" sz="2000" b="1" dirty="0">
                <a:solidFill>
                  <a:srgbClr val="2E2E2A"/>
                </a:solidFill>
                <a:ea typeface="+mn-lt"/>
                <a:cs typeface="+mn-lt"/>
              </a:rPr>
              <a:t>AND</a:t>
            </a:r>
            <a:endParaRPr lang="en-US" sz="2000">
              <a:cs typeface="Calibri"/>
            </a:endParaRPr>
          </a:p>
          <a:p>
            <a:pPr lvl="1"/>
            <a:r>
              <a:rPr lang="en-US" sz="2000" dirty="0">
                <a:solidFill>
                  <a:srgbClr val="2E2E2A"/>
                </a:solidFill>
                <a:ea typeface="+mn-lt"/>
                <a:cs typeface="+mn-lt"/>
              </a:rPr>
              <a:t>The content has not been changed since it was archived.</a:t>
            </a:r>
            <a:endParaRPr lang="en-US" sz="2000">
              <a:cs typeface="Calibri"/>
            </a:endParaRPr>
          </a:p>
          <a:p>
            <a:pPr>
              <a:buClr>
                <a:srgbClr val="B1005E"/>
              </a:buClr>
            </a:pPr>
            <a:endParaRPr lang="en-US" b="1" dirty="0">
              <a:solidFill>
                <a:srgbClr val="162E51"/>
              </a:solidFill>
              <a:cs typeface="Calibri"/>
            </a:endParaRPr>
          </a:p>
          <a:p>
            <a:pPr>
              <a:buClr>
                <a:srgbClr val="B1005E"/>
              </a:buClr>
            </a:pPr>
            <a:endParaRPr lang="en-US" b="1" dirty="0">
              <a:solidFill>
                <a:srgbClr val="162E51"/>
              </a:solidFill>
              <a:cs typeface="Calibri"/>
            </a:endParaRPr>
          </a:p>
          <a:p>
            <a:pPr>
              <a:buClr>
                <a:srgbClr val="B1005E"/>
              </a:buClr>
            </a:pPr>
            <a:endParaRPr lang="en-US" dirty="0">
              <a:cs typeface="Calibri"/>
            </a:endParaRPr>
          </a:p>
        </p:txBody>
      </p:sp>
    </p:spTree>
    <p:extLst>
      <p:ext uri="{BB962C8B-B14F-4D97-AF65-F5344CB8AC3E}">
        <p14:creationId xmlns:p14="http://schemas.microsoft.com/office/powerpoint/2010/main" val="3799555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E8973-4060-547E-109E-BDC01017A5B4}"/>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000E5885-2674-015B-DF35-A1FC494B56E3}"/>
              </a:ext>
            </a:extLst>
          </p:cNvPr>
          <p:cNvSpPr>
            <a:spLocks noGrp="1"/>
          </p:cNvSpPr>
          <p:nvPr>
            <p:ph idx="1"/>
          </p:nvPr>
        </p:nvSpPr>
        <p:spPr/>
        <p:txBody>
          <a:bodyPr vert="horz" lIns="91440" tIns="45720" rIns="91440" bIns="45720" rtlCol="0" anchor="t">
            <a:normAutofit/>
          </a:bodyPr>
          <a:lstStyle/>
          <a:p>
            <a:pPr marL="0" indent="0">
              <a:buNone/>
            </a:pPr>
            <a:r>
              <a:rPr lang="en-US" sz="3200" b="1" dirty="0">
                <a:solidFill>
                  <a:srgbClr val="162E51"/>
                </a:solidFill>
                <a:cs typeface="Calibri"/>
              </a:rPr>
              <a:t>2. Preexisting conventional electronic documents</a:t>
            </a:r>
            <a:endParaRPr lang="en-US" sz="3200" dirty="0">
              <a:solidFill>
                <a:srgbClr val="000000"/>
              </a:solidFill>
              <a:cs typeface="Calibri"/>
            </a:endParaRPr>
          </a:p>
          <a:p>
            <a:pPr marL="457200" lvl="1" indent="0">
              <a:buClr>
                <a:srgbClr val="B1005E"/>
              </a:buClr>
              <a:buNone/>
            </a:pPr>
            <a:r>
              <a:rPr lang="en-US" sz="2400" dirty="0">
                <a:solidFill>
                  <a:srgbClr val="2E2E2A"/>
                </a:solidFill>
                <a:cs typeface="Calibri"/>
              </a:rPr>
              <a:t>Documents that meet </a:t>
            </a:r>
            <a:r>
              <a:rPr lang="en-US" sz="2400" b="1" dirty="0">
                <a:solidFill>
                  <a:srgbClr val="2E2E2A"/>
                </a:solidFill>
                <a:cs typeface="Calibri"/>
              </a:rPr>
              <a:t>both</a:t>
            </a:r>
            <a:r>
              <a:rPr lang="en-US" sz="2400" dirty="0">
                <a:solidFill>
                  <a:srgbClr val="2E2E2A"/>
                </a:solidFill>
                <a:cs typeface="Calibri"/>
              </a:rPr>
              <a:t> of the following points usually do not need to meet WCAG 2.1, Level AA, except in some situations:</a:t>
            </a:r>
            <a:endParaRPr lang="en-US" sz="2400" dirty="0">
              <a:solidFill>
                <a:srgbClr val="000000"/>
              </a:solidFill>
              <a:cs typeface="Calibri"/>
            </a:endParaRPr>
          </a:p>
          <a:p>
            <a:pPr lvl="1">
              <a:buClr>
                <a:srgbClr val="B1005E"/>
              </a:buClr>
            </a:pPr>
            <a:r>
              <a:rPr lang="en-US" sz="2000" dirty="0">
                <a:solidFill>
                  <a:srgbClr val="2E2E2A"/>
                </a:solidFill>
                <a:cs typeface="Calibri"/>
              </a:rPr>
              <a:t>The documents are word processing, presentation, PDF, or spreadsheet files; </a:t>
            </a:r>
            <a:r>
              <a:rPr lang="en-US" sz="2000" b="1" dirty="0">
                <a:solidFill>
                  <a:srgbClr val="2E2E2A"/>
                </a:solidFill>
                <a:cs typeface="Calibri"/>
              </a:rPr>
              <a:t>AND</a:t>
            </a:r>
            <a:endParaRPr lang="en-US" sz="2000">
              <a:solidFill>
                <a:srgbClr val="000000"/>
              </a:solidFill>
              <a:cs typeface="Calibri"/>
            </a:endParaRPr>
          </a:p>
          <a:p>
            <a:pPr lvl="1">
              <a:buClr>
                <a:srgbClr val="B1005E"/>
              </a:buClr>
            </a:pPr>
            <a:r>
              <a:rPr lang="en-US" sz="2000" dirty="0">
                <a:solidFill>
                  <a:srgbClr val="2E2E2A"/>
                </a:solidFill>
                <a:cs typeface="Calibri"/>
              </a:rPr>
              <a:t>They were available on the state or local government’s website or mobile app </a:t>
            </a:r>
            <a:r>
              <a:rPr lang="en-US" sz="2000" b="1" dirty="0">
                <a:solidFill>
                  <a:srgbClr val="2E2E2A"/>
                </a:solidFill>
                <a:cs typeface="Calibri"/>
              </a:rPr>
              <a:t>before</a:t>
            </a:r>
            <a:r>
              <a:rPr lang="en-US" sz="2000" dirty="0">
                <a:solidFill>
                  <a:srgbClr val="2E2E2A"/>
                </a:solidFill>
                <a:cs typeface="Calibri"/>
              </a:rPr>
              <a:t> the date the state or local government must comply with this rule.</a:t>
            </a:r>
          </a:p>
          <a:p>
            <a:pPr lvl="1">
              <a:buClr>
                <a:srgbClr val="B1005E"/>
              </a:buClr>
            </a:pPr>
            <a:endParaRPr lang="en-US" sz="2000" dirty="0">
              <a:solidFill>
                <a:srgbClr val="2E2E2A"/>
              </a:solidFill>
              <a:cs typeface="Calibri"/>
            </a:endParaRPr>
          </a:p>
          <a:p>
            <a:pPr marL="457200" lvl="1" indent="0">
              <a:buClr>
                <a:srgbClr val="B1005E"/>
              </a:buClr>
              <a:buNone/>
            </a:pPr>
            <a:r>
              <a:rPr lang="en-US" sz="2000" dirty="0">
                <a:solidFill>
                  <a:srgbClr val="2E2E2A"/>
                </a:solidFill>
                <a:cs typeface="Calibri"/>
              </a:rPr>
              <a:t>HOWEVER:</a:t>
            </a:r>
          </a:p>
          <a:p>
            <a:pPr lvl="1">
              <a:buClr>
                <a:srgbClr val="B1005E"/>
              </a:buClr>
            </a:pPr>
            <a:r>
              <a:rPr lang="en-US" sz="2000" dirty="0">
                <a:solidFill>
                  <a:srgbClr val="2E2E2A"/>
                </a:solidFill>
                <a:ea typeface="+mn-lt"/>
                <a:cs typeface="+mn-lt"/>
              </a:rPr>
              <a:t>Documents that are currently being used to apply for, access, or participate in a state or local government’s services, programs, or activities do not fall under the exception even if the documents were posted before the date the government has to comply with the rule.</a:t>
            </a:r>
          </a:p>
          <a:p>
            <a:pPr lvl="1">
              <a:buClr>
                <a:srgbClr val="B1005E"/>
              </a:buClr>
            </a:pPr>
            <a:endParaRPr lang="en-US" sz="1200" dirty="0">
              <a:solidFill>
                <a:srgbClr val="2E2E2A"/>
              </a:solidFill>
              <a:cs typeface="Calibri"/>
            </a:endParaRPr>
          </a:p>
          <a:p>
            <a:pPr lvl="1">
              <a:buClr>
                <a:srgbClr val="B1005E"/>
              </a:buClr>
            </a:pPr>
            <a:endParaRPr lang="en-US" sz="1200" dirty="0">
              <a:solidFill>
                <a:srgbClr val="2E2E2A"/>
              </a:solidFill>
              <a:cs typeface="Calibri"/>
            </a:endParaRPr>
          </a:p>
        </p:txBody>
      </p:sp>
    </p:spTree>
    <p:extLst>
      <p:ext uri="{BB962C8B-B14F-4D97-AF65-F5344CB8AC3E}">
        <p14:creationId xmlns:p14="http://schemas.microsoft.com/office/powerpoint/2010/main" val="1290704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9ACF8-F066-248D-EBD2-EB819EDFC10E}"/>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C8A8C3C6-41B8-271C-DEBC-04B7AA567B67}"/>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sz="3200" b="1" dirty="0">
                <a:solidFill>
                  <a:srgbClr val="162E51"/>
                </a:solidFill>
              </a:rPr>
              <a:t>3. Content posted by a third party where the third party is not posting due to contractual, licensing, or other arrangements with a public entity</a:t>
            </a:r>
            <a:endParaRPr lang="en-US" sz="3200" dirty="0">
              <a:cs typeface="Calibri"/>
            </a:endParaRPr>
          </a:p>
          <a:p>
            <a:pPr>
              <a:buClr>
                <a:srgbClr val="B1005E"/>
              </a:buClr>
            </a:pPr>
            <a:r>
              <a:rPr lang="en-US" b="1" dirty="0">
                <a:solidFill>
                  <a:srgbClr val="2E2E2A"/>
                </a:solidFill>
                <a:ea typeface="+mn-lt"/>
                <a:cs typeface="+mn-lt"/>
              </a:rPr>
              <a:t>Example:</a:t>
            </a:r>
            <a:r>
              <a:rPr lang="en-US" dirty="0">
                <a:solidFill>
                  <a:srgbClr val="2E2E2A"/>
                </a:solidFill>
                <a:ea typeface="+mn-lt"/>
                <a:cs typeface="+mn-lt"/>
              </a:rPr>
              <a:t> A message that a member of the public posts on a town’s online message board would probably fall under the exception</a:t>
            </a:r>
          </a:p>
          <a:p>
            <a:pPr>
              <a:buClr>
                <a:srgbClr val="B1005E"/>
              </a:buClr>
            </a:pPr>
            <a:endParaRPr lang="en-US" dirty="0">
              <a:solidFill>
                <a:srgbClr val="2E2E2A"/>
              </a:solidFill>
              <a:cs typeface="Calibri"/>
            </a:endParaRPr>
          </a:p>
          <a:p>
            <a:pPr marL="0" indent="0">
              <a:buClr>
                <a:srgbClr val="B1005E"/>
              </a:buClr>
              <a:buNone/>
            </a:pPr>
            <a:r>
              <a:rPr lang="en-US" dirty="0">
                <a:solidFill>
                  <a:srgbClr val="2E2E2A"/>
                </a:solidFill>
                <a:cs typeface="Calibri"/>
              </a:rPr>
              <a:t>NOT COVERED BY THIS EXCEPTION</a:t>
            </a:r>
          </a:p>
          <a:p>
            <a:pPr lvl="1">
              <a:buClr>
                <a:srgbClr val="B1005E"/>
              </a:buClr>
            </a:pPr>
            <a:r>
              <a:rPr lang="en-US" sz="2000" b="1" dirty="0">
                <a:solidFill>
                  <a:srgbClr val="2E2E2A"/>
                </a:solidFill>
                <a:ea typeface="+mn-lt"/>
                <a:cs typeface="+mn-lt"/>
              </a:rPr>
              <a:t>Example:</a:t>
            </a:r>
            <a:r>
              <a:rPr lang="en-US" sz="2000" dirty="0">
                <a:solidFill>
                  <a:srgbClr val="2E2E2A"/>
                </a:solidFill>
                <a:ea typeface="+mn-lt"/>
                <a:cs typeface="+mn-lt"/>
              </a:rPr>
              <a:t> Many state or local governments post content on their websites that is developed by an outside technology company, like calendars, scheduling tools, maps, reservations systems, and payment systems. </a:t>
            </a:r>
            <a:endParaRPr lang="en-US" sz="2000" dirty="0">
              <a:solidFill>
                <a:srgbClr val="420023"/>
              </a:solidFill>
              <a:ea typeface="+mn-lt"/>
              <a:cs typeface="+mn-lt"/>
            </a:endParaRPr>
          </a:p>
          <a:p>
            <a:pPr lvl="1">
              <a:buClr>
                <a:srgbClr val="B1005E"/>
              </a:buClr>
            </a:pPr>
            <a:r>
              <a:rPr lang="en-US" sz="2000" b="1" dirty="0">
                <a:solidFill>
                  <a:srgbClr val="2E2E2A"/>
                </a:solidFill>
                <a:ea typeface="+mn-lt"/>
                <a:cs typeface="+mn-lt"/>
              </a:rPr>
              <a:t>Example:</a:t>
            </a:r>
            <a:r>
              <a:rPr lang="en-US" sz="2000" dirty="0">
                <a:solidFill>
                  <a:srgbClr val="2E2E2A"/>
                </a:solidFill>
                <a:ea typeface="+mn-lt"/>
                <a:cs typeface="+mn-lt"/>
              </a:rPr>
              <a:t> If a state or local government uses a company to design, manage, or update its website.</a:t>
            </a:r>
            <a:endParaRPr lang="en-US" sz="2000" dirty="0">
              <a:cs typeface="Calibri"/>
            </a:endParaRPr>
          </a:p>
          <a:p>
            <a:pPr lvl="1">
              <a:buClr>
                <a:srgbClr val="B1005E"/>
              </a:buClr>
            </a:pPr>
            <a:r>
              <a:rPr lang="en-US" sz="2000" b="1" dirty="0">
                <a:solidFill>
                  <a:srgbClr val="2E2E2A"/>
                </a:solidFill>
                <a:ea typeface="+mn-lt"/>
                <a:cs typeface="+mn-lt"/>
              </a:rPr>
              <a:t>Example:</a:t>
            </a:r>
            <a:r>
              <a:rPr lang="en-US" sz="2000" dirty="0">
                <a:solidFill>
                  <a:srgbClr val="2E2E2A"/>
                </a:solidFill>
                <a:ea typeface="+mn-lt"/>
                <a:cs typeface="+mn-lt"/>
              </a:rPr>
              <a:t> If the state or local government has a message board platform on its website, that platform would </a:t>
            </a:r>
            <a:r>
              <a:rPr lang="en-US" sz="2000" b="1" dirty="0">
                <a:solidFill>
                  <a:srgbClr val="2E2E2A"/>
                </a:solidFill>
                <a:ea typeface="+mn-lt"/>
                <a:cs typeface="+mn-lt"/>
              </a:rPr>
              <a:t>not</a:t>
            </a:r>
            <a:r>
              <a:rPr lang="en-US" sz="2000" dirty="0">
                <a:solidFill>
                  <a:srgbClr val="2E2E2A"/>
                </a:solidFill>
                <a:ea typeface="+mn-lt"/>
                <a:cs typeface="+mn-lt"/>
              </a:rPr>
              <a:t> fall under the exception.</a:t>
            </a:r>
            <a:endParaRPr lang="en-US" sz="2000" dirty="0">
              <a:solidFill>
                <a:srgbClr val="2E2E2A"/>
              </a:solidFill>
              <a:cs typeface="Calibri"/>
            </a:endParaRPr>
          </a:p>
        </p:txBody>
      </p:sp>
    </p:spTree>
    <p:extLst>
      <p:ext uri="{BB962C8B-B14F-4D97-AF65-F5344CB8AC3E}">
        <p14:creationId xmlns:p14="http://schemas.microsoft.com/office/powerpoint/2010/main" val="3600101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6EA3F-8F1E-9E5E-1D2B-CC8C59AFD3F4}"/>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F6E5661D-25F9-E97F-907B-2A438DC3CFB2}"/>
              </a:ext>
            </a:extLst>
          </p:cNvPr>
          <p:cNvSpPr>
            <a:spLocks noGrp="1"/>
          </p:cNvSpPr>
          <p:nvPr>
            <p:ph idx="1"/>
          </p:nvPr>
        </p:nvSpPr>
        <p:spPr/>
        <p:txBody>
          <a:bodyPr vert="horz" lIns="91440" tIns="45720" rIns="91440" bIns="45720" rtlCol="0" anchor="t">
            <a:normAutofit/>
          </a:bodyPr>
          <a:lstStyle/>
          <a:p>
            <a:pPr marL="0" indent="0">
              <a:buNone/>
            </a:pPr>
            <a:r>
              <a:rPr lang="en-US" sz="3200" b="1" dirty="0">
                <a:solidFill>
                  <a:srgbClr val="162E51"/>
                </a:solidFill>
              </a:rPr>
              <a:t>4. Individualized documents that are password-protected</a:t>
            </a:r>
            <a:endParaRPr lang="en-US" sz="3200" dirty="0">
              <a:cs typeface="Calibri"/>
            </a:endParaRPr>
          </a:p>
          <a:p>
            <a:pPr marL="0" indent="0">
              <a:buClr>
                <a:srgbClr val="B1005E"/>
              </a:buClr>
              <a:buNone/>
            </a:pPr>
            <a:r>
              <a:rPr lang="en-US" sz="2400" dirty="0">
                <a:solidFill>
                  <a:srgbClr val="2E2E2A"/>
                </a:solidFill>
                <a:ea typeface="+mn-lt"/>
                <a:cs typeface="+mn-lt"/>
              </a:rPr>
              <a:t>Documents that meet </a:t>
            </a:r>
            <a:r>
              <a:rPr lang="en-US" sz="2400" b="1" dirty="0">
                <a:solidFill>
                  <a:srgbClr val="2E2E2A"/>
                </a:solidFill>
                <a:ea typeface="+mn-lt"/>
                <a:cs typeface="+mn-lt"/>
              </a:rPr>
              <a:t>all three</a:t>
            </a:r>
            <a:r>
              <a:rPr lang="en-US" sz="2400" dirty="0">
                <a:solidFill>
                  <a:srgbClr val="2E2E2A"/>
                </a:solidFill>
                <a:ea typeface="+mn-lt"/>
                <a:cs typeface="+mn-lt"/>
              </a:rPr>
              <a:t> of the following points do not need to meet WCAG 2.1, Level AA:</a:t>
            </a:r>
            <a:endParaRPr lang="en-US" sz="2400" dirty="0">
              <a:cs typeface="Calibri"/>
            </a:endParaRPr>
          </a:p>
          <a:p>
            <a:pPr lvl="1"/>
            <a:r>
              <a:rPr lang="en-US" sz="2000" dirty="0">
                <a:solidFill>
                  <a:srgbClr val="2E2E2A"/>
                </a:solidFill>
                <a:ea typeface="+mn-lt"/>
                <a:cs typeface="+mn-lt"/>
              </a:rPr>
              <a:t>The documents are word processing, presentation, PDF, or spreadsheet files, </a:t>
            </a:r>
            <a:r>
              <a:rPr lang="en-US" sz="2000" b="1" dirty="0">
                <a:solidFill>
                  <a:srgbClr val="2E2E2A"/>
                </a:solidFill>
                <a:ea typeface="+mn-lt"/>
                <a:cs typeface="+mn-lt"/>
              </a:rPr>
              <a:t>AND</a:t>
            </a:r>
            <a:endParaRPr lang="en-US" sz="2000" dirty="0">
              <a:cs typeface="Calibri"/>
            </a:endParaRPr>
          </a:p>
          <a:p>
            <a:pPr lvl="1"/>
            <a:r>
              <a:rPr lang="en-US" sz="2000" dirty="0">
                <a:solidFill>
                  <a:srgbClr val="2E2E2A"/>
                </a:solidFill>
                <a:ea typeface="+mn-lt"/>
                <a:cs typeface="+mn-lt"/>
              </a:rPr>
              <a:t>The documents are about a specific person, property, or account, </a:t>
            </a:r>
            <a:r>
              <a:rPr lang="en-US" sz="2000" b="1" dirty="0">
                <a:solidFill>
                  <a:srgbClr val="2E2E2A"/>
                </a:solidFill>
                <a:ea typeface="+mn-lt"/>
                <a:cs typeface="+mn-lt"/>
              </a:rPr>
              <a:t>AND</a:t>
            </a:r>
            <a:endParaRPr lang="en-US" sz="2000" dirty="0">
              <a:cs typeface="Calibri"/>
            </a:endParaRPr>
          </a:p>
          <a:p>
            <a:pPr lvl="1"/>
            <a:r>
              <a:rPr lang="en-US" sz="2000" dirty="0">
                <a:solidFill>
                  <a:srgbClr val="2E2E2A"/>
                </a:solidFill>
                <a:ea typeface="+mn-lt"/>
                <a:cs typeface="+mn-lt"/>
              </a:rPr>
              <a:t>The documents are password-protected or otherwise secured.</a:t>
            </a:r>
            <a:endParaRPr lang="en-US" sz="2000" dirty="0"/>
          </a:p>
          <a:p>
            <a:pPr marL="457200" lvl="1" indent="0">
              <a:buClr>
                <a:srgbClr val="B1005E"/>
              </a:buClr>
              <a:buNone/>
            </a:pPr>
            <a:endParaRPr lang="en-US" dirty="0">
              <a:solidFill>
                <a:srgbClr val="2E2E2A"/>
              </a:solidFill>
              <a:ea typeface="+mn-lt"/>
              <a:cs typeface="+mn-lt"/>
            </a:endParaRPr>
          </a:p>
          <a:p>
            <a:pPr>
              <a:buClr>
                <a:srgbClr val="B1005E"/>
              </a:buClr>
            </a:pPr>
            <a:r>
              <a:rPr lang="en-US" b="1" dirty="0">
                <a:solidFill>
                  <a:srgbClr val="2E2E2A"/>
                </a:solidFill>
                <a:ea typeface="+mn-lt"/>
                <a:cs typeface="+mn-lt"/>
              </a:rPr>
              <a:t>Example:</a:t>
            </a:r>
            <a:r>
              <a:rPr lang="en-US" dirty="0">
                <a:solidFill>
                  <a:srgbClr val="2E2E2A"/>
                </a:solidFill>
                <a:ea typeface="+mn-lt"/>
                <a:cs typeface="+mn-lt"/>
              </a:rPr>
              <a:t> A PDF version of a water bill for a person’s home that is available in that person’s secure account on a city’s website would probably fall under the exception. However, the exception does not apply to the city’s website itself.</a:t>
            </a:r>
            <a:endParaRPr lang="en-US" dirty="0">
              <a:cs typeface="Calibri"/>
            </a:endParaRPr>
          </a:p>
          <a:p>
            <a:pPr>
              <a:buClr>
                <a:srgbClr val="B1005E"/>
              </a:buClr>
            </a:pPr>
            <a:endParaRPr lang="en-US" dirty="0">
              <a:cs typeface="Calibri"/>
            </a:endParaRPr>
          </a:p>
        </p:txBody>
      </p:sp>
    </p:spTree>
    <p:extLst>
      <p:ext uri="{BB962C8B-B14F-4D97-AF65-F5344CB8AC3E}">
        <p14:creationId xmlns:p14="http://schemas.microsoft.com/office/powerpoint/2010/main" val="2888091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F72DE-8240-4B87-1A25-9B1EF1B5DA59}"/>
              </a:ext>
            </a:extLst>
          </p:cNvPr>
          <p:cNvSpPr>
            <a:spLocks noGrp="1"/>
          </p:cNvSpPr>
          <p:nvPr>
            <p:ph type="title"/>
          </p:nvPr>
        </p:nvSpPr>
        <p:spPr/>
        <p:txBody>
          <a:bodyPr/>
          <a:lstStyle/>
          <a:p>
            <a:r>
              <a:rPr lang="en-US" dirty="0"/>
              <a:t>Exceptions:</a:t>
            </a:r>
          </a:p>
        </p:txBody>
      </p:sp>
      <p:sp>
        <p:nvSpPr>
          <p:cNvPr id="3" name="Content Placeholder 2">
            <a:extLst>
              <a:ext uri="{FF2B5EF4-FFF2-40B4-BE49-F238E27FC236}">
                <a16:creationId xmlns:a16="http://schemas.microsoft.com/office/drawing/2014/main" id="{32B6030B-3135-55B2-7913-49C4553D941F}"/>
              </a:ext>
            </a:extLst>
          </p:cNvPr>
          <p:cNvSpPr>
            <a:spLocks noGrp="1"/>
          </p:cNvSpPr>
          <p:nvPr>
            <p:ph idx="1"/>
          </p:nvPr>
        </p:nvSpPr>
        <p:spPr/>
        <p:txBody>
          <a:bodyPr vert="horz" lIns="91440" tIns="45720" rIns="91440" bIns="45720" rtlCol="0" anchor="t">
            <a:normAutofit/>
          </a:bodyPr>
          <a:lstStyle/>
          <a:p>
            <a:pPr marL="0" indent="0">
              <a:buNone/>
            </a:pPr>
            <a:r>
              <a:rPr lang="en-US" sz="3200" b="1" dirty="0">
                <a:solidFill>
                  <a:srgbClr val="162E51"/>
                </a:solidFill>
              </a:rPr>
              <a:t>5. Preexisting social media posts</a:t>
            </a:r>
            <a:endParaRPr lang="en-US" sz="3200" dirty="0">
              <a:cs typeface="Calibri"/>
            </a:endParaRPr>
          </a:p>
          <a:p>
            <a:pPr>
              <a:buClr>
                <a:srgbClr val="B1005E"/>
              </a:buClr>
            </a:pPr>
            <a:r>
              <a:rPr lang="en-US" sz="2400" dirty="0">
                <a:solidFill>
                  <a:srgbClr val="2E2E2A"/>
                </a:solidFill>
                <a:ea typeface="+mn-lt"/>
                <a:cs typeface="+mn-lt"/>
              </a:rPr>
              <a:t>social media posts made by a state or local government before the date the state or local government must comply with this rule do not need to meet WCAG 2.1, Level AA.</a:t>
            </a:r>
          </a:p>
          <a:p>
            <a:pPr marL="0" indent="0">
              <a:buClr>
                <a:srgbClr val="B1005E"/>
              </a:buClr>
              <a:buNone/>
            </a:pPr>
            <a:r>
              <a:rPr lang="en-US" sz="2400" dirty="0">
                <a:solidFill>
                  <a:srgbClr val="2E2E2A"/>
                </a:solidFill>
                <a:cs typeface="Calibri"/>
              </a:rPr>
              <a:t>However:</a:t>
            </a:r>
          </a:p>
          <a:p>
            <a:pPr>
              <a:buNone/>
            </a:pPr>
            <a:r>
              <a:rPr lang="en-US" dirty="0">
                <a:solidFill>
                  <a:srgbClr val="2E2E2A"/>
                </a:solidFill>
                <a:ea typeface="+mn-lt"/>
                <a:cs typeface="+mn-lt"/>
              </a:rPr>
              <a:t>The ADA requires that state and local governments must provide individuals with disabilities with </a:t>
            </a:r>
            <a:r>
              <a:rPr lang="en-US" dirty="0">
                <a:solidFill>
                  <a:schemeClr val="tx1"/>
                </a:solidFill>
                <a:ea typeface="+mn-lt"/>
                <a:cs typeface="+mn-lt"/>
                <a:hlinkClick r:id="rId2">
                  <a:extLst>
                    <a:ext uri="{A12FA001-AC4F-418D-AE19-62706E023703}">
                      <ahyp:hlinkClr xmlns:ahyp="http://schemas.microsoft.com/office/drawing/2018/hyperlinkcolor" val="tx"/>
                    </a:ext>
                  </a:extLst>
                </a:hlinkClick>
              </a:rPr>
              <a:t>effective communication</a:t>
            </a:r>
            <a:r>
              <a:rPr lang="en-US" dirty="0">
                <a:solidFill>
                  <a:schemeClr val="tx1"/>
                </a:solidFill>
                <a:ea typeface="+mn-lt"/>
                <a:cs typeface="+mn-lt"/>
              </a:rPr>
              <a:t>, </a:t>
            </a:r>
            <a:r>
              <a:rPr lang="en-US" dirty="0">
                <a:solidFill>
                  <a:schemeClr val="tx1"/>
                </a:solidFill>
                <a:ea typeface="+mn-lt"/>
                <a:cs typeface="+mn-lt"/>
                <a:hlinkClick r:id="rId3">
                  <a:extLst>
                    <a:ext uri="{A12FA001-AC4F-418D-AE19-62706E023703}">
                      <ahyp:hlinkClr xmlns:ahyp="http://schemas.microsoft.com/office/drawing/2018/hyperlinkcolor" val="tx"/>
                    </a:ext>
                  </a:extLst>
                </a:hlinkClick>
              </a:rPr>
              <a:t>reasonable modifications</a:t>
            </a:r>
            <a:r>
              <a:rPr lang="en-US" dirty="0">
                <a:solidFill>
                  <a:srgbClr val="2E2E2A"/>
                </a:solidFill>
                <a:ea typeface="+mn-lt"/>
                <a:cs typeface="+mn-lt"/>
              </a:rPr>
              <a:t>, and an equal opportunity to participate in or benefit from their services, programs, and activities.</a:t>
            </a:r>
            <a:endParaRPr lang="en-US" dirty="0"/>
          </a:p>
          <a:p>
            <a:pPr>
              <a:buClr>
                <a:srgbClr val="B1005E"/>
              </a:buClr>
              <a:buFont typeface="Arial"/>
              <a:buChar char="•"/>
            </a:pPr>
            <a:r>
              <a:rPr lang="en-US" b="1" dirty="0">
                <a:solidFill>
                  <a:srgbClr val="2E2E2A"/>
                </a:solidFill>
                <a:ea typeface="+mn-lt"/>
                <a:cs typeface="+mn-lt"/>
              </a:rPr>
              <a:t>Example:</a:t>
            </a:r>
            <a:r>
              <a:rPr lang="en-US" dirty="0">
                <a:solidFill>
                  <a:srgbClr val="2E2E2A"/>
                </a:solidFill>
                <a:ea typeface="+mn-lt"/>
                <a:cs typeface="+mn-lt"/>
              </a:rPr>
              <a:t> If an individual who is blind requests access to a picture a city posted on social media in 2023, the city could provide effective communication by providing an alternative text description of the image to the individual.</a:t>
            </a:r>
            <a:endParaRPr lang="en-US" dirty="0"/>
          </a:p>
          <a:p>
            <a:pPr marL="0" indent="0">
              <a:buNone/>
            </a:pPr>
            <a:endParaRPr lang="en-US" sz="2400" dirty="0">
              <a:solidFill>
                <a:srgbClr val="2E2E2A"/>
              </a:solidFill>
              <a:cs typeface="Calibri"/>
            </a:endParaRPr>
          </a:p>
        </p:txBody>
      </p:sp>
    </p:spTree>
    <p:extLst>
      <p:ext uri="{BB962C8B-B14F-4D97-AF65-F5344CB8AC3E}">
        <p14:creationId xmlns:p14="http://schemas.microsoft.com/office/powerpoint/2010/main" val="378553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FDDFE-1089-568C-A2F8-3D2423A781BF}"/>
              </a:ext>
            </a:extLst>
          </p:cNvPr>
          <p:cNvSpPr>
            <a:spLocks noGrp="1"/>
          </p:cNvSpPr>
          <p:nvPr>
            <p:ph type="title"/>
          </p:nvPr>
        </p:nvSpPr>
        <p:spPr/>
        <p:txBody>
          <a:bodyPr/>
          <a:lstStyle/>
          <a:p>
            <a:r>
              <a:rPr lang="en-US" dirty="0"/>
              <a:t> A Note On Alternative Versions</a:t>
            </a:r>
          </a:p>
        </p:txBody>
      </p:sp>
      <p:sp>
        <p:nvSpPr>
          <p:cNvPr id="3" name="Content Placeholder 2">
            <a:extLst>
              <a:ext uri="{FF2B5EF4-FFF2-40B4-BE49-F238E27FC236}">
                <a16:creationId xmlns:a16="http://schemas.microsoft.com/office/drawing/2014/main" id="{B2E882EB-FB38-BB80-0902-5013F28D8D5C}"/>
              </a:ext>
            </a:extLst>
          </p:cNvPr>
          <p:cNvSpPr>
            <a:spLocks noGrp="1"/>
          </p:cNvSpPr>
          <p:nvPr>
            <p:ph idx="1"/>
          </p:nvPr>
        </p:nvSpPr>
        <p:spPr/>
        <p:txBody>
          <a:bodyPr vert="horz" lIns="91440" tIns="45720" rIns="91440" bIns="45720" rtlCol="0" anchor="t">
            <a:normAutofit/>
          </a:bodyPr>
          <a:lstStyle/>
          <a:p>
            <a:r>
              <a:rPr lang="en-US" sz="2400" dirty="0">
                <a:solidFill>
                  <a:srgbClr val="2E2E2A"/>
                </a:solidFill>
                <a:ea typeface="+mn-lt"/>
                <a:cs typeface="+mn-lt"/>
              </a:rPr>
              <a:t>Sometimes a state or local government tries to have two versions of the same web content or content in a mobile app: one version that is not accessible and another version that is accessible and provides all the same information and features. The second version is called a “conforming alternate version.”</a:t>
            </a:r>
            <a:endParaRPr lang="en-US" sz="2400" dirty="0">
              <a:cs typeface="Calibri"/>
            </a:endParaRPr>
          </a:p>
          <a:p>
            <a:pPr>
              <a:buClr>
                <a:srgbClr val="B1005E"/>
              </a:buClr>
            </a:pPr>
            <a:endParaRPr lang="en-US">
              <a:cs typeface="Calibri"/>
            </a:endParaRPr>
          </a:p>
          <a:p>
            <a:pPr>
              <a:buClr>
                <a:srgbClr val="B1005E"/>
              </a:buClr>
            </a:pPr>
            <a:r>
              <a:rPr lang="en-US" sz="2400" dirty="0">
                <a:solidFill>
                  <a:srgbClr val="2E2E2A"/>
                </a:solidFill>
                <a:ea typeface="+mn-lt"/>
                <a:cs typeface="+mn-lt"/>
              </a:rPr>
              <a:t>Under the rule, state and local governments may use conforming alternate versions as an alternative to inaccessible content only in very limited circumstances. State and local governments are allowed to do this only when there is a technical or legal limitation that prevents inaccessible web content or mobile apps from being made accessible.</a:t>
            </a:r>
            <a:endParaRPr lang="en-US" sz="2400" dirty="0">
              <a:cs typeface="Calibri"/>
            </a:endParaRPr>
          </a:p>
          <a:p>
            <a:pPr marL="0" indent="0">
              <a:buClr>
                <a:srgbClr val="B1005E"/>
              </a:buClr>
              <a:buNone/>
            </a:pPr>
            <a:br>
              <a:rPr lang="en-US" dirty="0"/>
            </a:br>
            <a:endParaRPr lang="en-US">
              <a:cs typeface="Calibri"/>
            </a:endParaRPr>
          </a:p>
        </p:txBody>
      </p:sp>
    </p:spTree>
    <p:extLst>
      <p:ext uri="{BB962C8B-B14F-4D97-AF65-F5344CB8AC3E}">
        <p14:creationId xmlns:p14="http://schemas.microsoft.com/office/powerpoint/2010/main" val="1294929616"/>
      </p:ext>
    </p:extLst>
  </p:cSld>
  <p:clrMapOvr>
    <a:masterClrMapping/>
  </p:clrMapOvr>
</p:sld>
</file>

<file path=ppt/theme/theme1.xml><?xml version="1.0" encoding="utf-8"?>
<a:theme xmlns:a="http://schemas.openxmlformats.org/drawingml/2006/main" name="ConfettiVTI">
  <a:themeElements>
    <a:clrScheme name="Custom 30">
      <a:dk1>
        <a:sysClr val="windowText" lastClr="000000"/>
      </a:dk1>
      <a:lt1>
        <a:sysClr val="window" lastClr="FFFFFF"/>
      </a:lt1>
      <a:dk2>
        <a:srgbClr val="420023"/>
      </a:dk2>
      <a:lt2>
        <a:srgbClr val="FDFBF9"/>
      </a:lt2>
      <a:accent1>
        <a:srgbClr val="97446E"/>
      </a:accent1>
      <a:accent2>
        <a:srgbClr val="A40056"/>
      </a:accent2>
      <a:accent3>
        <a:srgbClr val="24BEEE"/>
      </a:accent3>
      <a:accent4>
        <a:srgbClr val="91274F"/>
      </a:accent4>
      <a:accent5>
        <a:srgbClr val="F39E29"/>
      </a:accent5>
      <a:accent6>
        <a:srgbClr val="E87450"/>
      </a:accent6>
      <a:hlink>
        <a:srgbClr val="F55D5D"/>
      </a:hlink>
      <a:folHlink>
        <a:srgbClr val="EA3A60"/>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fettiVTI" id="{B5618F7C-B4F0-4D28-83B4-440D0519681F}" vid="{5F84EFDF-E14E-48C6-955C-990A32085A7F}"/>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ConfettiVTI</vt:lpstr>
      <vt:lpstr> Accessibility: New Rule</vt:lpstr>
      <vt:lpstr>The Context:</vt:lpstr>
      <vt:lpstr>Requirement:</vt:lpstr>
      <vt:lpstr>Exceptions:</vt:lpstr>
      <vt:lpstr>Exceptions:</vt:lpstr>
      <vt:lpstr>Exceptions:</vt:lpstr>
      <vt:lpstr>Exceptions:</vt:lpstr>
      <vt:lpstr>Exceptions:</vt:lpstr>
      <vt:lpstr> A Note On Alternative Versions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286</cp:revision>
  <dcterms:created xsi:type="dcterms:W3CDTF">2024-05-15T01:55:03Z</dcterms:created>
  <dcterms:modified xsi:type="dcterms:W3CDTF">2024-05-15T03:09:50Z</dcterms:modified>
</cp:coreProperties>
</file>